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6" r:id="rId2"/>
    <p:sldId id="268" r:id="rId3"/>
    <p:sldId id="257" r:id="rId4"/>
    <p:sldId id="258" r:id="rId5"/>
    <p:sldId id="269" r:id="rId6"/>
    <p:sldId id="259" r:id="rId7"/>
    <p:sldId id="270" r:id="rId8"/>
    <p:sldId id="260" r:id="rId9"/>
    <p:sldId id="271" r:id="rId10"/>
    <p:sldId id="261" r:id="rId11"/>
    <p:sldId id="263" r:id="rId12"/>
    <p:sldId id="262" r:id="rId13"/>
    <p:sldId id="265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0" d="100"/>
          <a:sy n="30" d="100"/>
        </p:scale>
        <p:origin x="22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F6AF-5622-8641-950E-3F0C57BF6B28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9520D-D956-704D-980F-44F014DB5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80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Carbs: preferred energy source for brain</a:t>
            </a:r>
            <a:r>
              <a:rPr lang="en-US" baseline="0" dirty="0" smtClean="0"/>
              <a:t> and important for cells.  Include sugars, starches, and fiber</a:t>
            </a:r>
          </a:p>
          <a:p>
            <a:r>
              <a:rPr lang="en-US" baseline="0" dirty="0" smtClean="0"/>
              <a:t>Fat: lipids. Energy giving nutrient.  2</a:t>
            </a:r>
            <a:r>
              <a:rPr lang="en-US" baseline="30000" dirty="0" smtClean="0"/>
              <a:t>nd</a:t>
            </a:r>
            <a:r>
              <a:rPr lang="en-US" baseline="0" dirty="0" smtClean="0"/>
              <a:t> form of energy storage</a:t>
            </a:r>
          </a:p>
          <a:p>
            <a:r>
              <a:rPr lang="en-US" baseline="0" dirty="0" smtClean="0"/>
              <a:t>Protein: class of amino acids.  Needed to build, repair, and regulate body</a:t>
            </a:r>
          </a:p>
          <a:p>
            <a:r>
              <a:rPr lang="en-US" baseline="0" dirty="0" smtClean="0"/>
              <a:t>Vitamins: for health and growth</a:t>
            </a:r>
          </a:p>
          <a:p>
            <a:r>
              <a:rPr lang="en-US" baseline="0" dirty="0" smtClean="0"/>
              <a:t>Minerals: needed for bone formation and enzyme activity</a:t>
            </a:r>
          </a:p>
          <a:p>
            <a:pPr>
              <a:buFont typeface="Arial"/>
              <a:buNone/>
            </a:pPr>
            <a:r>
              <a:rPr lang="en-US" baseline="0" dirty="0" smtClean="0"/>
              <a:t>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A151-508B-174A-812B-28D8443B8C1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40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Saturated fat: fat that is solid at room temperature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Comes</a:t>
            </a:r>
            <a:r>
              <a:rPr lang="en-US" baseline="0" dirty="0" smtClean="0"/>
              <a:t> from animal food products  (i.e. beef, lamb, pork, lard, butter, whole milk)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Some from plants i.e. coconut oil, palm oil, cocoa butter</a:t>
            </a:r>
          </a:p>
          <a:p>
            <a:pPr lvl="1">
              <a:buFont typeface="Arial"/>
              <a:buChar char="•"/>
            </a:pPr>
            <a:r>
              <a:rPr lang="en-US" baseline="0" dirty="0" smtClean="0"/>
              <a:t>Too much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high cholesterol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risk for cardiovascular disease</a:t>
            </a:r>
          </a:p>
          <a:p>
            <a:pPr lvl="0">
              <a:buFont typeface="Arial"/>
              <a:buChar char="•"/>
            </a:pPr>
            <a:r>
              <a:rPr lang="en-US" baseline="0" dirty="0" smtClean="0">
                <a:sym typeface="Wingdings"/>
              </a:rPr>
              <a:t>Unsaturated fats: from plants and remain liquid at room temperature</a:t>
            </a:r>
          </a:p>
          <a:p>
            <a:pPr lvl="0">
              <a:buFont typeface="Arial"/>
              <a:buChar char="•"/>
            </a:pPr>
            <a:r>
              <a:rPr lang="en-US" baseline="0" dirty="0" smtClean="0">
                <a:sym typeface="Wingdings"/>
              </a:rPr>
              <a:t>Trans fat: when liquid fats are made into solid fats (done to increase shelf life) Unhealthy fat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BA151-508B-174A-812B-28D8443B8C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2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4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1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5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38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3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8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7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1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2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1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6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7CBB-5500-6446-933F-5B3277A26190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4ABF6-2632-054A-AF85-41F17DFE7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8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Do Now:</a:t>
            </a:r>
            <a:endParaRPr lang="en-US" dirty="0">
              <a:solidFill>
                <a:srgbClr val="004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healthy foods?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three carbohydrate foods.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three protein foods.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is it important to eat healthy foods?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16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Fiber</a:t>
            </a:r>
            <a:endParaRPr lang="en-US" dirty="0">
              <a:solidFill>
                <a:srgbClr val="004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9275" y="1971951"/>
            <a:ext cx="3840480" cy="4886049"/>
          </a:xfrm>
        </p:spPr>
        <p:txBody>
          <a:bodyPr/>
          <a:lstStyle/>
          <a:p>
            <a:r>
              <a:rPr lang="en-US" dirty="0" smtClean="0"/>
              <a:t>Indigestible carbohydrate</a:t>
            </a:r>
          </a:p>
          <a:p>
            <a:r>
              <a:rPr lang="en-US" dirty="0" smtClean="0"/>
              <a:t>Aids in elimination</a:t>
            </a:r>
          </a:p>
          <a:p>
            <a:r>
              <a:rPr lang="en-US" dirty="0" smtClean="0"/>
              <a:t>Helps lower cholesterol</a:t>
            </a:r>
          </a:p>
          <a:p>
            <a:r>
              <a:rPr lang="en-US" b="1" dirty="0" smtClean="0"/>
              <a:t>Recommended</a:t>
            </a:r>
            <a:r>
              <a:rPr lang="en-US" dirty="0" smtClean="0"/>
              <a:t>: minimum 15 grams per day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755" y="1971951"/>
            <a:ext cx="4377690" cy="35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8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503744"/>
            <a:ext cx="3840480" cy="750887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004F00"/>
                </a:solidFill>
              </a:rPr>
              <a:t>Vitamins</a:t>
            </a:r>
            <a:endParaRPr lang="en-US" b="0" dirty="0">
              <a:solidFill>
                <a:srgbClr val="004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293814"/>
            <a:ext cx="3840480" cy="3873589"/>
          </a:xfrm>
        </p:spPr>
        <p:txBody>
          <a:bodyPr>
            <a:normAutofit/>
          </a:bodyPr>
          <a:lstStyle/>
          <a:p>
            <a:r>
              <a:rPr lang="en-US" dirty="0" smtClean="0"/>
              <a:t>Substances that are required for many different bodily functions</a:t>
            </a:r>
          </a:p>
          <a:p>
            <a:r>
              <a:rPr lang="en-US" dirty="0" smtClean="0"/>
              <a:t>Don’t supply any energy</a:t>
            </a:r>
          </a:p>
          <a:p>
            <a:r>
              <a:rPr lang="en-US" dirty="0" smtClean="0"/>
              <a:t>13 essential vitamins: </a:t>
            </a:r>
          </a:p>
          <a:p>
            <a:pPr lvl="1"/>
            <a:r>
              <a:rPr lang="en-US" dirty="0" smtClean="0"/>
              <a:t>body cannot make them </a:t>
            </a:r>
          </a:p>
          <a:p>
            <a:pPr lvl="1"/>
            <a:r>
              <a:rPr lang="en-US" dirty="0" smtClean="0"/>
              <a:t>need to eat them</a:t>
            </a:r>
          </a:p>
          <a:p>
            <a:r>
              <a:rPr lang="en-US" dirty="0" smtClean="0"/>
              <a:t>A, B1, B2, B3, B5, B6, B12, biotin, </a:t>
            </a:r>
            <a:r>
              <a:rPr lang="en-US" dirty="0" err="1" smtClean="0"/>
              <a:t>folate</a:t>
            </a:r>
            <a:r>
              <a:rPr lang="en-US" dirty="0" smtClean="0"/>
              <a:t>, C, D, E, 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529861"/>
            <a:ext cx="3840480" cy="750887"/>
          </a:xfrm>
        </p:spPr>
        <p:txBody>
          <a:bodyPr/>
          <a:lstStyle/>
          <a:p>
            <a:pPr algn="ctr"/>
            <a:r>
              <a:rPr lang="en-US" sz="4000" b="0" dirty="0" smtClean="0">
                <a:solidFill>
                  <a:srgbClr val="004F00"/>
                </a:solidFill>
              </a:rPr>
              <a:t>Water</a:t>
            </a:r>
            <a:endParaRPr lang="en-US" b="0" dirty="0">
              <a:solidFill>
                <a:srgbClr val="004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293814"/>
            <a:ext cx="3840480" cy="387358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Body is mostly water</a:t>
            </a:r>
          </a:p>
          <a:p>
            <a:r>
              <a:rPr lang="en-US" dirty="0" smtClean="0"/>
              <a:t>Need water to stay healthy</a:t>
            </a:r>
          </a:p>
          <a:p>
            <a:r>
              <a:rPr lang="en-US" dirty="0" smtClean="0"/>
              <a:t>Minimum amount of water per day is 1.5 L or 7 cups</a:t>
            </a:r>
          </a:p>
          <a:p>
            <a:r>
              <a:rPr lang="en-US" dirty="0" smtClean="0"/>
              <a:t>Need more if exercise, sick, or it’s hot outside</a:t>
            </a:r>
          </a:p>
          <a:p>
            <a:r>
              <a:rPr lang="en-US" dirty="0" smtClean="0"/>
              <a:t>Thirst is a late sign of not being hydrated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water 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47" y="5099652"/>
            <a:ext cx="1402011" cy="1528192"/>
          </a:xfrm>
          <a:prstGeom prst="rect">
            <a:avLst/>
          </a:prstGeom>
        </p:spPr>
      </p:pic>
      <p:pic>
        <p:nvPicPr>
          <p:cNvPr id="8" name="Picture 7" descr="Vitamin ima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4" y="4901633"/>
            <a:ext cx="1639534" cy="1639534"/>
          </a:xfrm>
          <a:prstGeom prst="rect">
            <a:avLst/>
          </a:prstGeom>
        </p:spPr>
      </p:pic>
      <p:pic>
        <p:nvPicPr>
          <p:cNvPr id="2" name="Picture 1" descr="aclk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141" y="5167404"/>
            <a:ext cx="1387640" cy="1373764"/>
          </a:xfrm>
          <a:prstGeom prst="rect">
            <a:avLst/>
          </a:prstGeom>
        </p:spPr>
      </p:pic>
      <p:pic>
        <p:nvPicPr>
          <p:cNvPr id="9" name="Picture 8" descr="imgr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68" y="4946827"/>
            <a:ext cx="766875" cy="1729988"/>
          </a:xfrm>
          <a:prstGeom prst="rect">
            <a:avLst/>
          </a:prstGeom>
        </p:spPr>
      </p:pic>
      <p:pic>
        <p:nvPicPr>
          <p:cNvPr id="10" name="Picture 9" descr="imgres-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518" y="5102619"/>
            <a:ext cx="2242492" cy="152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1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49274" y="702337"/>
            <a:ext cx="3840480" cy="750887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>
                <a:solidFill>
                  <a:srgbClr val="004F00"/>
                </a:solidFill>
              </a:rPr>
              <a:t>Cholesterol</a:t>
            </a:r>
            <a:endParaRPr lang="en-US" sz="3600" b="0" dirty="0">
              <a:solidFill>
                <a:srgbClr val="004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49274" y="1502865"/>
            <a:ext cx="3840480" cy="3596185"/>
          </a:xfrm>
        </p:spPr>
        <p:txBody>
          <a:bodyPr/>
          <a:lstStyle/>
          <a:p>
            <a:r>
              <a:rPr lang="en-US" dirty="0" smtClean="0"/>
              <a:t>Amount (mg) of cholesterol</a:t>
            </a:r>
          </a:p>
          <a:p>
            <a:r>
              <a:rPr lang="en-US" dirty="0" smtClean="0"/>
              <a:t>What percent of recommended daily value</a:t>
            </a:r>
          </a:p>
          <a:p>
            <a:r>
              <a:rPr lang="en-US" dirty="0" smtClean="0"/>
              <a:t>Type of fat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751070" y="702337"/>
            <a:ext cx="3840480" cy="750887"/>
          </a:xfrm>
        </p:spPr>
        <p:txBody>
          <a:bodyPr>
            <a:normAutofit/>
          </a:bodyPr>
          <a:lstStyle/>
          <a:p>
            <a:pPr algn="ctr"/>
            <a:r>
              <a:rPr lang="en-US" sz="4000" b="0" dirty="0" smtClean="0">
                <a:solidFill>
                  <a:srgbClr val="004F00"/>
                </a:solidFill>
              </a:rPr>
              <a:t>Sodium</a:t>
            </a:r>
            <a:endParaRPr lang="en-US" sz="2800" b="0" dirty="0">
              <a:solidFill>
                <a:srgbClr val="004F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51070" y="1502865"/>
            <a:ext cx="3840480" cy="3596185"/>
          </a:xfrm>
        </p:spPr>
        <p:txBody>
          <a:bodyPr/>
          <a:lstStyle/>
          <a:p>
            <a:r>
              <a:rPr lang="en-US" dirty="0" smtClean="0"/>
              <a:t>Amount of salt</a:t>
            </a:r>
          </a:p>
          <a:p>
            <a:r>
              <a:rPr lang="en-US" dirty="0" smtClean="0"/>
              <a:t>Should be &lt; 2400 mg/day</a:t>
            </a:r>
          </a:p>
          <a:p>
            <a:pPr lvl="1"/>
            <a:r>
              <a:rPr lang="en-US" dirty="0" smtClean="0"/>
              <a:t>Teaspoon of table salt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40" y="3829050"/>
            <a:ext cx="2866499" cy="254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515" y="3829050"/>
            <a:ext cx="254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0316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Balanced Nutrition</a:t>
            </a:r>
            <a:endParaRPr lang="en-US" dirty="0">
              <a:solidFill>
                <a:srgbClr val="004F00"/>
              </a:solidFill>
            </a:endParaRPr>
          </a:p>
        </p:txBody>
      </p:sp>
      <p:pic>
        <p:nvPicPr>
          <p:cNvPr id="3" name="Picture 2" descr="myplate_blue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368" y="1302170"/>
            <a:ext cx="5647219" cy="517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38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Non-nutrient Foods</a:t>
            </a:r>
            <a:endParaRPr lang="en-US" dirty="0">
              <a:solidFill>
                <a:srgbClr val="004F00"/>
              </a:solidFill>
            </a:endParaRPr>
          </a:p>
        </p:txBody>
      </p:sp>
      <p:pic>
        <p:nvPicPr>
          <p:cNvPr id="7" name="Picture 6" descr="Junk-Food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908" y="1544263"/>
            <a:ext cx="2678848" cy="2156445"/>
          </a:xfrm>
          <a:prstGeom prst="rect">
            <a:avLst/>
          </a:prstGeom>
        </p:spPr>
      </p:pic>
      <p:pic>
        <p:nvPicPr>
          <p:cNvPr id="8" name="Picture 7" descr="junk-fo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6" y="3700708"/>
            <a:ext cx="3014658" cy="2656175"/>
          </a:xfrm>
          <a:prstGeom prst="rect">
            <a:avLst/>
          </a:prstGeom>
        </p:spPr>
      </p:pic>
      <p:pic>
        <p:nvPicPr>
          <p:cNvPr id="9" name="Picture 8" descr="mcdonalds-burgers-and-fri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08" y="1544263"/>
            <a:ext cx="2559578" cy="2156445"/>
          </a:xfrm>
          <a:prstGeom prst="rect">
            <a:avLst/>
          </a:prstGeom>
        </p:spPr>
      </p:pic>
      <p:pic>
        <p:nvPicPr>
          <p:cNvPr id="10" name="Picture 9" descr="1f491acf0137683a_shutterstock_66804169.preview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186" y="1544263"/>
            <a:ext cx="2912722" cy="2131954"/>
          </a:xfrm>
          <a:prstGeom prst="rect">
            <a:avLst/>
          </a:prstGeom>
        </p:spPr>
      </p:pic>
      <p:pic>
        <p:nvPicPr>
          <p:cNvPr id="11" name="Picture 10" descr="junk-food-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265" y="3700708"/>
            <a:ext cx="5136492" cy="268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004F00"/>
                </a:solidFill>
                <a:cs typeface="Avenir Next Demi Bold"/>
              </a:rPr>
              <a:t>Nutrition</a:t>
            </a:r>
            <a:endParaRPr lang="en-US" sz="4800" dirty="0">
              <a:solidFill>
                <a:srgbClr val="004F00"/>
              </a:solidFill>
              <a:cs typeface="Avenir Next Demi Bold"/>
            </a:endParaRPr>
          </a:p>
        </p:txBody>
      </p:sp>
      <p:pic>
        <p:nvPicPr>
          <p:cNvPr id="7" name="Content Placeholder 6" descr="nnm-2010-newsletter-artwor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343" r="-11343"/>
          <a:stretch>
            <a:fillRect/>
          </a:stretch>
        </p:blipFill>
        <p:spPr>
          <a:xfrm>
            <a:off x="269942" y="1755213"/>
            <a:ext cx="8561554" cy="4708525"/>
          </a:xfrm>
        </p:spPr>
      </p:pic>
    </p:spTree>
    <p:extLst>
      <p:ext uri="{BB962C8B-B14F-4D97-AF65-F5344CB8AC3E}">
        <p14:creationId xmlns:p14="http://schemas.microsoft.com/office/powerpoint/2010/main" val="56130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Classes of Nutrients</a:t>
            </a:r>
            <a:endParaRPr lang="en-US" dirty="0">
              <a:solidFill>
                <a:srgbClr val="004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Carbohydrates</a:t>
            </a:r>
          </a:p>
          <a:p>
            <a:r>
              <a:rPr lang="en-US" sz="2800" dirty="0" smtClean="0"/>
              <a:t>Fats</a:t>
            </a:r>
          </a:p>
          <a:p>
            <a:r>
              <a:rPr lang="en-US" sz="2800" dirty="0" smtClean="0"/>
              <a:t>Proteins</a:t>
            </a:r>
          </a:p>
          <a:p>
            <a:r>
              <a:rPr lang="en-US" sz="2800" dirty="0" smtClean="0"/>
              <a:t>Vitamins</a:t>
            </a:r>
          </a:p>
          <a:p>
            <a:r>
              <a:rPr lang="en-US" sz="2800" dirty="0" smtClean="0"/>
              <a:t>Minerals</a:t>
            </a:r>
          </a:p>
          <a:p>
            <a:r>
              <a:rPr lang="en-US" sz="2800" dirty="0" smtClean="0"/>
              <a:t>Water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425" y="1958706"/>
            <a:ext cx="4242810" cy="352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28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Protein</a:t>
            </a:r>
            <a:endParaRPr lang="en-US" dirty="0">
              <a:solidFill>
                <a:srgbClr val="004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Needed to build and repair body structures</a:t>
            </a:r>
          </a:p>
          <a:p>
            <a:r>
              <a:rPr lang="en-US" dirty="0" smtClean="0"/>
              <a:t>Regulate processes of the body</a:t>
            </a:r>
          </a:p>
          <a:p>
            <a:r>
              <a:rPr lang="en-US" dirty="0" smtClean="0"/>
              <a:t>Meat, fish, poultry, and dairy are highest in protein</a:t>
            </a:r>
          </a:p>
          <a:p>
            <a:r>
              <a:rPr lang="en-US" dirty="0" smtClean="0"/>
              <a:t>Recommended 35-105 grams/day (10-30% of daily intake)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" y="1956461"/>
            <a:ext cx="40005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315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Protein Sources</a:t>
            </a:r>
            <a:endParaRPr lang="en-US" dirty="0">
              <a:solidFill>
                <a:srgbClr val="004F00"/>
              </a:solidFill>
            </a:endParaRPr>
          </a:p>
        </p:txBody>
      </p:sp>
      <p:pic>
        <p:nvPicPr>
          <p:cNvPr id="5" name="Picture 4" descr="6a00e00995147488330115704e4379970c-800w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1" y="1566097"/>
            <a:ext cx="3386455" cy="2247012"/>
          </a:xfrm>
          <a:prstGeom prst="rect">
            <a:avLst/>
          </a:prstGeom>
        </p:spPr>
      </p:pic>
      <p:pic>
        <p:nvPicPr>
          <p:cNvPr id="6" name="Picture 5" descr="3808048266_ebf8396a6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02" y="3933849"/>
            <a:ext cx="3386454" cy="2539841"/>
          </a:xfrm>
          <a:prstGeom prst="rect">
            <a:avLst/>
          </a:prstGeom>
        </p:spPr>
      </p:pic>
      <p:pic>
        <p:nvPicPr>
          <p:cNvPr id="7" name="Picture 6" descr="tumblr_lz93weZS061ql3fvfo1_4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619" y="1566097"/>
            <a:ext cx="3908472" cy="49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3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Carbohydrates</a:t>
            </a:r>
            <a:endParaRPr lang="en-US" dirty="0">
              <a:solidFill>
                <a:srgbClr val="004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Preferred energy source</a:t>
            </a:r>
          </a:p>
          <a:p>
            <a:r>
              <a:rPr lang="en-US" dirty="0"/>
              <a:t>Recommended </a:t>
            </a:r>
            <a:r>
              <a:rPr lang="en-US" dirty="0" smtClean="0"/>
              <a:t>158-228 grams</a:t>
            </a:r>
            <a:r>
              <a:rPr lang="en-US" dirty="0"/>
              <a:t>/day </a:t>
            </a:r>
            <a:r>
              <a:rPr lang="en-US" dirty="0" smtClean="0"/>
              <a:t>(45-65% </a:t>
            </a:r>
            <a:r>
              <a:rPr lang="en-US" dirty="0"/>
              <a:t>of daily intake)</a:t>
            </a:r>
          </a:p>
          <a:p>
            <a:r>
              <a:rPr lang="en-US" dirty="0" smtClean="0"/>
              <a:t>Includes starches, complex carbs, and added sugar</a:t>
            </a:r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261" y="4420832"/>
            <a:ext cx="26670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Carbohydrate Sources</a:t>
            </a:r>
            <a:endParaRPr lang="en-US" dirty="0"/>
          </a:p>
        </p:txBody>
      </p:sp>
      <p:pic>
        <p:nvPicPr>
          <p:cNvPr id="4" name="Content Placeholder 3" descr="Diet-Tips-for-carbohydrate-fa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4542"/>
          <a:stretch>
            <a:fillRect/>
          </a:stretch>
        </p:blipFill>
        <p:spPr>
          <a:xfrm>
            <a:off x="457200" y="2523949"/>
            <a:ext cx="4258884" cy="2342222"/>
          </a:xfrm>
        </p:spPr>
      </p:pic>
      <p:pic>
        <p:nvPicPr>
          <p:cNvPr id="5" name="Picture 4" descr="whole_grain_food-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90" y="2639702"/>
            <a:ext cx="4066610" cy="22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18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5875"/>
            <a:ext cx="8042276" cy="979845"/>
          </a:xfrm>
        </p:spPr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Fat</a:t>
            </a:r>
            <a:endParaRPr lang="en-US" dirty="0">
              <a:solidFill>
                <a:srgbClr val="004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548955"/>
            <a:ext cx="3840480" cy="4343400"/>
          </a:xfrm>
        </p:spPr>
        <p:txBody>
          <a:bodyPr>
            <a:normAutofit fontScale="92500"/>
          </a:bodyPr>
          <a:lstStyle/>
          <a:p>
            <a:r>
              <a:rPr lang="en-US" sz="2486" dirty="0" smtClean="0"/>
              <a:t>Calories from fat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imit amount of fat in diet</a:t>
            </a:r>
          </a:p>
          <a:p>
            <a:pPr lvl="1"/>
            <a:r>
              <a:rPr lang="en-US" sz="2000" dirty="0"/>
              <a:t>Recommended </a:t>
            </a:r>
            <a:r>
              <a:rPr lang="en-US" sz="2000" dirty="0" smtClean="0"/>
              <a:t>31-46 grams</a:t>
            </a:r>
            <a:r>
              <a:rPr lang="en-US" sz="2000" dirty="0"/>
              <a:t>/day </a:t>
            </a:r>
            <a:r>
              <a:rPr lang="en-US" sz="2000" dirty="0" smtClean="0"/>
              <a:t>(20-</a:t>
            </a:r>
            <a:r>
              <a:rPr lang="en-US" sz="2000" dirty="0"/>
              <a:t>30% of daily intake)</a:t>
            </a:r>
          </a:p>
          <a:p>
            <a:r>
              <a:rPr lang="en-US" sz="2486" dirty="0" smtClean="0"/>
              <a:t>Total fat: number of fat grams per serving</a:t>
            </a:r>
          </a:p>
          <a:p>
            <a:r>
              <a:rPr lang="en-US" sz="2486" dirty="0" smtClean="0"/>
              <a:t>Unsaturated fat</a:t>
            </a:r>
          </a:p>
          <a:p>
            <a:r>
              <a:rPr lang="en-US" sz="2486" dirty="0" smtClean="0"/>
              <a:t>Saturated fat: </a:t>
            </a:r>
            <a:r>
              <a:rPr lang="en-US" sz="2486" b="1" dirty="0" smtClean="0"/>
              <a:t>Unhealthy fat</a:t>
            </a:r>
          </a:p>
          <a:p>
            <a:r>
              <a:rPr lang="en-US" sz="2486" dirty="0" smtClean="0"/>
              <a:t>Trans fat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75" y="181830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4F00"/>
                </a:solidFill>
              </a:rPr>
              <a:t>Fat Sources</a:t>
            </a:r>
            <a:endParaRPr lang="en-US" dirty="0">
              <a:solidFill>
                <a:srgbClr val="004F00"/>
              </a:solidFill>
            </a:endParaRPr>
          </a:p>
        </p:txBody>
      </p:sp>
      <p:pic>
        <p:nvPicPr>
          <p:cNvPr id="6" name="Content Placeholder 5" descr="butte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0" r="22090"/>
          <a:stretch>
            <a:fillRect/>
          </a:stretch>
        </p:blipFill>
        <p:spPr>
          <a:xfrm>
            <a:off x="4783333" y="1417638"/>
            <a:ext cx="3215450" cy="2953804"/>
          </a:xfrm>
        </p:spPr>
      </p:pic>
      <p:pic>
        <p:nvPicPr>
          <p:cNvPr id="7" name="Picture 6" descr="coconut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33" y="4371442"/>
            <a:ext cx="3538373" cy="2207754"/>
          </a:xfrm>
          <a:prstGeom prst="rect">
            <a:avLst/>
          </a:prstGeom>
        </p:spPr>
      </p:pic>
      <p:pic>
        <p:nvPicPr>
          <p:cNvPr id="8" name="Picture 7" descr="image0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09" y="1417638"/>
            <a:ext cx="3228436" cy="2953804"/>
          </a:xfrm>
          <a:prstGeom prst="rect">
            <a:avLst/>
          </a:prstGeom>
        </p:spPr>
      </p:pic>
      <p:pic>
        <p:nvPicPr>
          <p:cNvPr id="10" name="Picture 9" descr="image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11684"/>
            <a:ext cx="3864294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66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431</Words>
  <Application>Microsoft Office PowerPoint</Application>
  <PresentationFormat>On-screen Show (4:3)</PresentationFormat>
  <Paragraphs>78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Avenir Next Demi Bold</vt:lpstr>
      <vt:lpstr>Calibri</vt:lpstr>
      <vt:lpstr>Wingdings</vt:lpstr>
      <vt:lpstr>Office Theme</vt:lpstr>
      <vt:lpstr>Do Now:</vt:lpstr>
      <vt:lpstr>Nutrition</vt:lpstr>
      <vt:lpstr>Classes of Nutrients</vt:lpstr>
      <vt:lpstr>Protein</vt:lpstr>
      <vt:lpstr>Protein Sources</vt:lpstr>
      <vt:lpstr>Carbohydrates</vt:lpstr>
      <vt:lpstr>Carbohydrate Sources</vt:lpstr>
      <vt:lpstr>Fat</vt:lpstr>
      <vt:lpstr>Fat Sources</vt:lpstr>
      <vt:lpstr>Fiber</vt:lpstr>
      <vt:lpstr>PowerPoint Presentation</vt:lpstr>
      <vt:lpstr>PowerPoint Presentation</vt:lpstr>
      <vt:lpstr>Balanced Nutrition</vt:lpstr>
      <vt:lpstr>Non-nutrient Foods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Classes of Nutrients</dc:title>
  <dc:creator>Nicole Atme</dc:creator>
  <cp:lastModifiedBy>Chris Stuart</cp:lastModifiedBy>
  <cp:revision>11</cp:revision>
  <dcterms:created xsi:type="dcterms:W3CDTF">2013-09-17T19:27:08Z</dcterms:created>
  <dcterms:modified xsi:type="dcterms:W3CDTF">2014-04-22T18:59:41Z</dcterms:modified>
</cp:coreProperties>
</file>