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17"/>
  </p:notesMasterIdLst>
  <p:sldIdLst>
    <p:sldId id="266" r:id="rId2"/>
    <p:sldId id="268" r:id="rId3"/>
    <p:sldId id="257" r:id="rId4"/>
    <p:sldId id="276" r:id="rId5"/>
    <p:sldId id="258" r:id="rId6"/>
    <p:sldId id="259" r:id="rId7"/>
    <p:sldId id="269" r:id="rId8"/>
    <p:sldId id="260" r:id="rId9"/>
    <p:sldId id="261" r:id="rId10"/>
    <p:sldId id="271" r:id="rId11"/>
    <p:sldId id="272" r:id="rId12"/>
    <p:sldId id="263" r:id="rId13"/>
    <p:sldId id="273" r:id="rId14"/>
    <p:sldId id="275" r:id="rId15"/>
    <p:sldId id="277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641" autoAdjust="0"/>
  </p:normalViewPr>
  <p:slideViewPr>
    <p:cSldViewPr snapToGrid="0" snapToObjects="1">
      <p:cViewPr varScale="1">
        <p:scale>
          <a:sx n="30" d="100"/>
          <a:sy n="30" d="100"/>
        </p:scale>
        <p:origin x="2202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68F6AF-5622-8641-950E-3F0C57BF6B28}" type="datetimeFigureOut">
              <a:rPr lang="en-US" smtClean="0"/>
              <a:t>4/22/2014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69520D-D956-704D-980F-44F014DB5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980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BA151-508B-174A-812B-28D8443B8C1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7733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BA151-508B-174A-812B-28D8443B8C1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624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47CBB-5500-6446-933F-5B3277A26190}" type="datetimeFigureOut">
              <a:rPr lang="en-US" smtClean="0"/>
              <a:t>4/22/2014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F24ABF6-2632-054A-AF85-41F17DFE7D6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47CBB-5500-6446-933F-5B3277A26190}" type="datetimeFigureOut">
              <a:rPr lang="en-US" smtClean="0"/>
              <a:t>4/22/2014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4ABF6-2632-054A-AF85-41F17DFE7D6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9F24ABF6-2632-054A-AF85-41F17DFE7D6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47CBB-5500-6446-933F-5B3277A26190}" type="datetimeFigureOut">
              <a:rPr lang="en-US" smtClean="0"/>
              <a:t>4/22/2014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47CBB-5500-6446-933F-5B3277A26190}" type="datetimeFigureOut">
              <a:rPr lang="en-US" smtClean="0"/>
              <a:t>4/22/2014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9F24ABF6-2632-054A-AF85-41F17DFE7D6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47CBB-5500-6446-933F-5B3277A26190}" type="datetimeFigureOut">
              <a:rPr lang="en-US" smtClean="0"/>
              <a:t>4/22/2014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F24ABF6-2632-054A-AF85-41F17DFE7D6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8B447CBB-5500-6446-933F-5B3277A26190}" type="datetimeFigureOut">
              <a:rPr lang="en-US" smtClean="0"/>
              <a:t>4/22/2014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4ABF6-2632-054A-AF85-41F17DFE7D6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47CBB-5500-6446-933F-5B3277A26190}" type="datetimeFigureOut">
              <a:rPr lang="en-US" smtClean="0"/>
              <a:t>4/22/2014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9F24ABF6-2632-054A-AF85-41F17DFE7D6B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47CBB-5500-6446-933F-5B3277A26190}" type="datetimeFigureOut">
              <a:rPr lang="en-US" smtClean="0"/>
              <a:t>4/22/2014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9F24ABF6-2632-054A-AF85-41F17DFE7D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47CBB-5500-6446-933F-5B3277A26190}" type="datetimeFigureOut">
              <a:rPr lang="en-US" smtClean="0"/>
              <a:t>4/22/2014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F24ABF6-2632-054A-AF85-41F17DFE7D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F24ABF6-2632-054A-AF85-41F17DFE7D6B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47CBB-5500-6446-933F-5B3277A26190}" type="datetimeFigureOut">
              <a:rPr lang="en-US" smtClean="0"/>
              <a:t>4/22/2014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9F24ABF6-2632-054A-AF85-41F17DFE7D6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8B447CBB-5500-6446-933F-5B3277A26190}" type="datetimeFigureOut">
              <a:rPr lang="en-US" smtClean="0"/>
              <a:t>4/22/2014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8B447CBB-5500-6446-933F-5B3277A26190}" type="datetimeFigureOut">
              <a:rPr lang="en-US" smtClean="0"/>
              <a:t>4/22/2014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F24ABF6-2632-054A-AF85-41F17DFE7D6B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4F00"/>
                </a:solidFill>
              </a:rPr>
              <a:t>Do Now:</a:t>
            </a:r>
            <a:endParaRPr lang="en-US" dirty="0">
              <a:solidFill>
                <a:srgbClr val="004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is high blood pressure?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List three way to reduce high blood pressure.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Why is having high blood pressure a concern?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01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gets high blood pressure?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Common in older adults</a:t>
            </a:r>
          </a:p>
          <a:p>
            <a:r>
              <a:rPr lang="en-US" dirty="0" smtClean="0"/>
              <a:t>Men &gt; Women</a:t>
            </a:r>
          </a:p>
          <a:p>
            <a:r>
              <a:rPr lang="en-US" dirty="0" smtClean="0"/>
              <a:t>People with diabetes</a:t>
            </a:r>
          </a:p>
          <a:p>
            <a:r>
              <a:rPr lang="en-US" dirty="0" smtClean="0"/>
              <a:t>Family history with high blood pressure</a:t>
            </a:r>
          </a:p>
          <a:p>
            <a:r>
              <a:rPr lang="en-US" dirty="0" smtClean="0"/>
              <a:t>Overweight</a:t>
            </a:r>
          </a:p>
          <a:p>
            <a:r>
              <a:rPr lang="en-US" dirty="0" smtClean="0"/>
              <a:t>African Americans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986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Too much salt – no more than ____</a:t>
            </a:r>
          </a:p>
          <a:p>
            <a:r>
              <a:rPr lang="en-US" dirty="0" smtClean="0"/>
              <a:t>Poor nutrition</a:t>
            </a:r>
          </a:p>
          <a:p>
            <a:r>
              <a:rPr lang="en-US" dirty="0" smtClean="0"/>
              <a:t>Caffeinated beverages</a:t>
            </a:r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244" y="4074242"/>
            <a:ext cx="2857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436" y="4074242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9905" y="2438707"/>
            <a:ext cx="3286125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9711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503744"/>
            <a:ext cx="3840480" cy="750887"/>
          </a:xfrm>
        </p:spPr>
        <p:txBody>
          <a:bodyPr/>
          <a:lstStyle/>
          <a:p>
            <a:pPr algn="ctr"/>
            <a:endParaRPr lang="en-US" b="0" dirty="0">
              <a:solidFill>
                <a:srgbClr val="004F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751070" y="529861"/>
            <a:ext cx="3840480" cy="750887"/>
          </a:xfrm>
        </p:spPr>
        <p:txBody>
          <a:bodyPr>
            <a:noAutofit/>
          </a:bodyPr>
          <a:lstStyle/>
          <a:p>
            <a:pPr algn="ctr"/>
            <a:r>
              <a:rPr lang="en-US" sz="4800" b="0" dirty="0" smtClean="0">
                <a:solidFill>
                  <a:srgbClr val="004F00"/>
                </a:solidFill>
              </a:rPr>
              <a:t>Treatment</a:t>
            </a:r>
            <a:endParaRPr lang="en-US" sz="4800" b="0" dirty="0">
              <a:solidFill>
                <a:srgbClr val="004F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49274" y="1293814"/>
            <a:ext cx="3840480" cy="3873589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89754" y="1294402"/>
            <a:ext cx="4417756" cy="493000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DASH diet </a:t>
            </a:r>
          </a:p>
          <a:p>
            <a:pPr lvl="1"/>
            <a:r>
              <a:rPr lang="en-US" sz="2800" dirty="0" smtClean="0"/>
              <a:t>dietary approach to stop hypertension</a:t>
            </a:r>
          </a:p>
          <a:p>
            <a:pPr lvl="1"/>
            <a:r>
              <a:rPr lang="en-US" sz="2800" dirty="0" smtClean="0"/>
              <a:t>Vegetables</a:t>
            </a:r>
          </a:p>
          <a:p>
            <a:pPr lvl="1"/>
            <a:r>
              <a:rPr lang="en-US" sz="2800" dirty="0" smtClean="0"/>
              <a:t>Nuts</a:t>
            </a:r>
          </a:p>
          <a:p>
            <a:pPr lvl="1"/>
            <a:r>
              <a:rPr lang="en-US" sz="2800" dirty="0" smtClean="0"/>
              <a:t>Fish</a:t>
            </a:r>
          </a:p>
          <a:p>
            <a:pPr lvl="1"/>
            <a:r>
              <a:rPr lang="en-US" sz="2800" dirty="0" smtClean="0"/>
              <a:t>Poultry</a:t>
            </a:r>
          </a:p>
          <a:p>
            <a:pPr lvl="1"/>
            <a:r>
              <a:rPr lang="en-US" sz="2800" dirty="0" smtClean="0"/>
              <a:t>Whole grains</a:t>
            </a:r>
          </a:p>
          <a:p>
            <a:pPr lvl="1"/>
            <a:r>
              <a:rPr lang="en-US" sz="2800" dirty="0" smtClean="0"/>
              <a:t>Fruits</a:t>
            </a:r>
          </a:p>
          <a:p>
            <a:pPr lvl="1"/>
            <a:endParaRPr lang="en-US" sz="2800" dirty="0" smtClean="0"/>
          </a:p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84" y="1293814"/>
            <a:ext cx="22860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994" y="2779714"/>
            <a:ext cx="1828800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26" y="4614094"/>
            <a:ext cx="2847975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441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treatments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Exercise</a:t>
            </a:r>
          </a:p>
          <a:p>
            <a:r>
              <a:rPr lang="en-US" dirty="0" smtClean="0"/>
              <a:t>Medications</a:t>
            </a:r>
          </a:p>
          <a:p>
            <a:r>
              <a:rPr lang="en-US" dirty="0" smtClean="0"/>
              <a:t>Relaxation techniques</a:t>
            </a:r>
          </a:p>
          <a:p>
            <a:r>
              <a:rPr lang="en-US" dirty="0" smtClean="0"/>
              <a:t>Careful meal planning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792" y="4411663"/>
            <a:ext cx="265747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7424" y="4411663"/>
            <a:ext cx="2095500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850" y="2272021"/>
            <a:ext cx="264795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9268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2696" y="576888"/>
            <a:ext cx="4129549" cy="568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464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525" y="1557338"/>
            <a:ext cx="5059363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384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 smtClean="0">
                <a:solidFill>
                  <a:srgbClr val="004F00"/>
                </a:solidFill>
                <a:cs typeface="Avenir Next Demi Bold"/>
              </a:rPr>
              <a:t>Hypertension</a:t>
            </a:r>
            <a:endParaRPr lang="en-US" sz="4800" dirty="0">
              <a:solidFill>
                <a:srgbClr val="004F00"/>
              </a:solidFill>
              <a:cs typeface="Avenir Next Demi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573" y="1989786"/>
            <a:ext cx="5692878" cy="3871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1305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4F00"/>
                </a:solidFill>
              </a:rPr>
              <a:t>What is hypertension</a:t>
            </a:r>
            <a:endParaRPr lang="en-US" dirty="0">
              <a:solidFill>
                <a:srgbClr val="004F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The </a:t>
            </a:r>
            <a:r>
              <a:rPr lang="en-US" sz="2800" dirty="0"/>
              <a:t>physical force exerted by the blood as it pushes against the walls </a:t>
            </a:r>
            <a:r>
              <a:rPr lang="en-US" sz="2800" dirty="0" smtClean="0"/>
              <a:t>of </a:t>
            </a:r>
            <a:r>
              <a:rPr lang="en-US" sz="2800" smtClean="0"/>
              <a:t>the arteries. </a:t>
            </a:r>
            <a:endParaRPr lang="en-US" sz="2800" dirty="0" smtClean="0"/>
          </a:p>
          <a:p>
            <a:r>
              <a:rPr lang="en-US" sz="2800" dirty="0" smtClean="0"/>
              <a:t>An </a:t>
            </a:r>
            <a:r>
              <a:rPr lang="en-US" sz="2800" dirty="0"/>
              <a:t>elevated blood pressure means that the heart must work harder to pump blood. </a:t>
            </a:r>
            <a:endParaRPr lang="en-US" sz="2800" dirty="0" smtClean="0"/>
          </a:p>
          <a:p>
            <a:r>
              <a:rPr lang="en-US" sz="2800" dirty="0" smtClean="0"/>
              <a:t>High </a:t>
            </a:r>
            <a:r>
              <a:rPr lang="en-US" sz="2800" dirty="0"/>
              <a:t>blood pressure can also damage the walls of the arteries. </a:t>
            </a:r>
            <a:endParaRPr lang="en-US" sz="2800" dirty="0" smtClean="0"/>
          </a:p>
          <a:p>
            <a:r>
              <a:rPr lang="en-US" sz="2800" dirty="0" smtClean="0"/>
              <a:t>With </a:t>
            </a:r>
            <a:r>
              <a:rPr lang="en-US" sz="2800" dirty="0"/>
              <a:t>time, hypertension increases the risk of heart disease, kidney disease, and stroke.</a:t>
            </a:r>
          </a:p>
        </p:txBody>
      </p:sp>
    </p:spTree>
    <p:extLst>
      <p:ext uri="{BB962C8B-B14F-4D97-AF65-F5344CB8AC3E}">
        <p14:creationId xmlns:p14="http://schemas.microsoft.com/office/powerpoint/2010/main" val="2823728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333" y="961697"/>
            <a:ext cx="6518598" cy="489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7704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4F00"/>
                </a:solidFill>
              </a:rPr>
              <a:t>Symptoms</a:t>
            </a:r>
            <a:endParaRPr lang="en-US" dirty="0">
              <a:solidFill>
                <a:srgbClr val="004F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- “silent killer” </a:t>
            </a:r>
          </a:p>
          <a:p>
            <a:pPr>
              <a:buFontTx/>
              <a:buChar char="-"/>
            </a:pPr>
            <a:r>
              <a:rPr lang="en-US" dirty="0" smtClean="0"/>
              <a:t>Major risk for strokes and heart attacks</a:t>
            </a:r>
          </a:p>
          <a:p>
            <a:pPr>
              <a:buFontTx/>
              <a:buChar char="-"/>
            </a:pPr>
            <a:r>
              <a:rPr lang="en-US" dirty="0" smtClean="0"/>
              <a:t>If not treated, lungs, brains, kidneys, heart and circulation may be damaged</a:t>
            </a:r>
          </a:p>
          <a:p>
            <a:pPr>
              <a:buFontTx/>
              <a:buChar char="-"/>
            </a:pPr>
            <a:r>
              <a:rPr lang="en-US" dirty="0" smtClean="0"/>
              <a:t>Cause is unknown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6152" y="1996758"/>
            <a:ext cx="3810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7315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4F00"/>
                </a:solidFill>
              </a:rPr>
              <a:t>Systolic and Diastolic</a:t>
            </a:r>
            <a:endParaRPr lang="en-US" dirty="0">
              <a:solidFill>
                <a:srgbClr val="004F00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Systolic = pressure when the heart beats</a:t>
            </a:r>
          </a:p>
          <a:p>
            <a:r>
              <a:rPr lang="en-US" dirty="0" smtClean="0"/>
              <a:t>Diastolic = pressure between heart beats (while heart is refilling with blood)</a:t>
            </a:r>
          </a:p>
          <a:p>
            <a:r>
              <a:rPr lang="en-US" dirty="0" smtClean="0"/>
              <a:t>Normal:  120/80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596" y="3696007"/>
            <a:ext cx="180975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2121" y="3696007"/>
            <a:ext cx="1790700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97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322" y="768059"/>
            <a:ext cx="6186795" cy="5070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9881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85875"/>
            <a:ext cx="8042276" cy="979845"/>
          </a:xfrm>
        </p:spPr>
        <p:txBody>
          <a:bodyPr/>
          <a:lstStyle/>
          <a:p>
            <a:r>
              <a:rPr lang="en-US" dirty="0" smtClean="0">
                <a:solidFill>
                  <a:srgbClr val="004F00"/>
                </a:solidFill>
              </a:rPr>
              <a:t>Pre-hypertension</a:t>
            </a:r>
            <a:endParaRPr lang="en-US" dirty="0">
              <a:solidFill>
                <a:srgbClr val="004F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51071" y="1548955"/>
            <a:ext cx="3840480" cy="4343400"/>
          </a:xfrm>
        </p:spPr>
        <p:txBody>
          <a:bodyPr>
            <a:normAutofit/>
          </a:bodyPr>
          <a:lstStyle/>
          <a:p>
            <a:r>
              <a:rPr lang="en-US" sz="2486" dirty="0" smtClean="0"/>
              <a:t>Blood pressure is just above normal</a:t>
            </a:r>
          </a:p>
          <a:p>
            <a:r>
              <a:rPr lang="en-US" sz="2486" dirty="0" smtClean="0"/>
              <a:t>Life style changes can help in this stage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36" y="3043422"/>
            <a:ext cx="4695825" cy="31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048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4F00"/>
                </a:solidFill>
              </a:rPr>
              <a:t>Hypertension Danger Zone</a:t>
            </a:r>
            <a:endParaRPr lang="en-US" dirty="0">
              <a:solidFill>
                <a:srgbClr val="004F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549275" y="1971951"/>
            <a:ext cx="3840480" cy="488604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* BP is 140/90 or higher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Still may not have 	symptoms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180/110 or higher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Hypertensive crisis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Rest and re-measure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Still high? Call 9-1-1</a:t>
            </a:r>
          </a:p>
          <a:p>
            <a:pPr marL="0" indent="0">
              <a:buNone/>
            </a:pPr>
            <a:r>
              <a:rPr lang="en-US" dirty="0" smtClean="0"/>
              <a:t>Symptoms:  anxiety, nosebleed, severe headache, SOB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8239" y="2861188"/>
            <a:ext cx="3908336" cy="2658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8185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4351</TotalTime>
  <Words>240</Words>
  <Application>Microsoft Office PowerPoint</Application>
  <PresentationFormat>On-screen Show (4:3)</PresentationFormat>
  <Paragraphs>59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Avenir Next Demi Bold</vt:lpstr>
      <vt:lpstr>Calibri</vt:lpstr>
      <vt:lpstr>Georgia</vt:lpstr>
      <vt:lpstr>Wingdings</vt:lpstr>
      <vt:lpstr>Wingdings 2</vt:lpstr>
      <vt:lpstr>Civic</vt:lpstr>
      <vt:lpstr>Do Now:</vt:lpstr>
      <vt:lpstr>Hypertension</vt:lpstr>
      <vt:lpstr>What is hypertension</vt:lpstr>
      <vt:lpstr>PowerPoint Presentation</vt:lpstr>
      <vt:lpstr>Symptoms</vt:lpstr>
      <vt:lpstr>Systolic and Diastolic</vt:lpstr>
      <vt:lpstr>PowerPoint Presentation</vt:lpstr>
      <vt:lpstr>Pre-hypertension</vt:lpstr>
      <vt:lpstr>Hypertension Danger Zone</vt:lpstr>
      <vt:lpstr>Who gets high blood pressure?</vt:lpstr>
      <vt:lpstr>Risk factors</vt:lpstr>
      <vt:lpstr>PowerPoint Presentation</vt:lpstr>
      <vt:lpstr>Other treatments</vt:lpstr>
      <vt:lpstr>PowerPoint Presentation</vt:lpstr>
      <vt:lpstr>PowerPoint Presentation</vt:lpstr>
    </vt:vector>
  </TitlesOfParts>
  <Company>UC Berkeley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Classes of Nutrients</dc:title>
  <dc:creator>Nicole Atme</dc:creator>
  <cp:lastModifiedBy>Chris Stuart</cp:lastModifiedBy>
  <cp:revision>43</cp:revision>
  <dcterms:created xsi:type="dcterms:W3CDTF">2013-09-17T19:27:08Z</dcterms:created>
  <dcterms:modified xsi:type="dcterms:W3CDTF">2014-04-22T19:00:06Z</dcterms:modified>
</cp:coreProperties>
</file>