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23"/>
  </p:notesMasterIdLst>
  <p:sldIdLst>
    <p:sldId id="280" r:id="rId2"/>
    <p:sldId id="256" r:id="rId3"/>
    <p:sldId id="257" r:id="rId4"/>
    <p:sldId id="267" r:id="rId5"/>
    <p:sldId id="258" r:id="rId6"/>
    <p:sldId id="259" r:id="rId7"/>
    <p:sldId id="270" r:id="rId8"/>
    <p:sldId id="268" r:id="rId9"/>
    <p:sldId id="274" r:id="rId10"/>
    <p:sldId id="275" r:id="rId11"/>
    <p:sldId id="276" r:id="rId12"/>
    <p:sldId id="277" r:id="rId13"/>
    <p:sldId id="278" r:id="rId14"/>
    <p:sldId id="279" r:id="rId15"/>
    <p:sldId id="260" r:id="rId16"/>
    <p:sldId id="261" r:id="rId17"/>
    <p:sldId id="262" r:id="rId18"/>
    <p:sldId id="273" r:id="rId19"/>
    <p:sldId id="264" r:id="rId20"/>
    <p:sldId id="263"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07" autoAdjust="0"/>
  </p:normalViewPr>
  <p:slideViewPr>
    <p:cSldViewPr snapToGrid="0" snapToObjects="1">
      <p:cViewPr varScale="1">
        <p:scale>
          <a:sx n="30" d="100"/>
          <a:sy n="30" d="100"/>
        </p:scale>
        <p:origin x="220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F2F1F-9DAF-3D42-B7C0-4908081BD58D}" type="datetimeFigureOut">
              <a:rPr lang="en-US" smtClean="0"/>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06C9F-C95C-4648-85A8-02FFFD31C8A5}" type="slidenum">
              <a:rPr lang="en-US" smtClean="0"/>
              <a:t>‹#›</a:t>
            </a:fld>
            <a:endParaRPr lang="en-US"/>
          </a:p>
        </p:txBody>
      </p:sp>
    </p:spTree>
    <p:extLst>
      <p:ext uri="{BB962C8B-B14F-4D97-AF65-F5344CB8AC3E}">
        <p14:creationId xmlns:p14="http://schemas.microsoft.com/office/powerpoint/2010/main" val="2019100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eltina.org/health-dictionary/infection-definition-what-is-symptoms-effect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beltina.org/health-dictionary/septicemia-symptoms-definition-treatment.html" TargetMode="External"/><Relationship Id="rId5" Type="http://schemas.openxmlformats.org/officeDocument/2006/relationships/hyperlink" Target="http://www.beltina.org/health-dictionary/lungs-function-human-healthy-smokers.html" TargetMode="External"/><Relationship Id="rId4" Type="http://schemas.openxmlformats.org/officeDocument/2006/relationships/hyperlink" Target="http://www.beltina.org/health-dictionary/normal-flora-what-is-skin-nose-mouth-vagina.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5</a:t>
            </a:fld>
            <a:endParaRPr lang="en-US"/>
          </a:p>
        </p:txBody>
      </p:sp>
    </p:spTree>
    <p:extLst>
      <p:ext uri="{BB962C8B-B14F-4D97-AF65-F5344CB8AC3E}">
        <p14:creationId xmlns:p14="http://schemas.microsoft.com/office/powerpoint/2010/main" val="369207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Wash your hands with soap and water. Do this long</a:t>
            </a:r>
            <a:r>
              <a:rPr lang="en-US" baseline="0" dirty="0" smtClean="0"/>
              <a:t> enough to sing the alphabet or Happy birthday TWICE. That should be about the right amount of time you will need to correctly wash your hands</a:t>
            </a:r>
          </a:p>
          <a:p>
            <a:pPr marL="228600" indent="-228600">
              <a:buAutoNum type="arabicPeriod"/>
            </a:pPr>
            <a:r>
              <a:rPr lang="en-US" baseline="0" dirty="0" smtClean="0"/>
              <a:t>Make sure not to forget your wrists and fingernails..</a:t>
            </a:r>
          </a:p>
          <a:p>
            <a:pPr marL="228600" indent="-228600">
              <a:buAutoNum type="arabicPeriod"/>
            </a:pPr>
            <a:r>
              <a:rPr lang="en-US" baseline="0" dirty="0" smtClean="0"/>
              <a:t>Do not cough or sneeze into your hands!</a:t>
            </a:r>
          </a:p>
          <a:p>
            <a:pPr marL="228600" indent="-228600">
              <a:buAutoNum type="arabicPeriod"/>
            </a:pPr>
            <a:r>
              <a:rPr lang="en-US" baseline="0" dirty="0" smtClean="0"/>
              <a:t>Use a </a:t>
            </a:r>
            <a:r>
              <a:rPr lang="en-US" baseline="0" dirty="0" err="1" smtClean="0"/>
              <a:t>kleenex</a:t>
            </a:r>
            <a:r>
              <a:rPr lang="en-US" baseline="0" dirty="0" smtClean="0"/>
              <a:t> or </a:t>
            </a:r>
            <a:r>
              <a:rPr lang="en-US" baseline="0" dirty="0" err="1" smtClean="0"/>
              <a:t>sneee</a:t>
            </a:r>
            <a:r>
              <a:rPr lang="en-US" baseline="0" dirty="0" smtClean="0"/>
              <a:t> into your arm</a:t>
            </a: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17</a:t>
            </a:fld>
            <a:endParaRPr lang="en-US"/>
          </a:p>
        </p:txBody>
      </p:sp>
    </p:spTree>
    <p:extLst>
      <p:ext uri="{BB962C8B-B14F-4D97-AF65-F5344CB8AC3E}">
        <p14:creationId xmlns:p14="http://schemas.microsoft.com/office/powerpoint/2010/main" val="401013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694709"/>
                </a:solidFill>
              </a:rPr>
              <a:t>Apply to one hand</a:t>
            </a:r>
          </a:p>
          <a:p>
            <a:r>
              <a:rPr lang="en-US" sz="1200" dirty="0" smtClean="0">
                <a:solidFill>
                  <a:srgbClr val="694709"/>
                </a:solidFill>
              </a:rPr>
              <a:t>Rub hands together</a:t>
            </a:r>
          </a:p>
          <a:p>
            <a:r>
              <a:rPr lang="en-US" sz="1200" dirty="0" smtClean="0">
                <a:solidFill>
                  <a:srgbClr val="694709"/>
                </a:solidFill>
              </a:rPr>
              <a:t>Rub between and around fingers</a:t>
            </a:r>
          </a:p>
          <a:p>
            <a:r>
              <a:rPr lang="en-US" sz="1200" dirty="0" smtClean="0">
                <a:solidFill>
                  <a:srgbClr val="694709"/>
                </a:solidFill>
              </a:rPr>
              <a:t>Cover all surfaces of hands and fingers</a:t>
            </a:r>
          </a:p>
          <a:p>
            <a:r>
              <a:rPr lang="en-US" sz="1200" dirty="0" smtClean="0">
                <a:solidFill>
                  <a:srgbClr val="694709"/>
                </a:solidFill>
              </a:rPr>
              <a:t>Keep rubbing until hands are dry</a:t>
            </a:r>
          </a:p>
          <a:p>
            <a:pPr>
              <a:buNone/>
            </a:pPr>
            <a:r>
              <a:rPr lang="en-US" dirty="0" smtClean="0">
                <a:solidFill>
                  <a:srgbClr val="694709"/>
                </a:solidFill>
              </a:rPr>
              <a:t>*Wash hands with soap and water after 5-10 applications of hand sanitizer</a:t>
            </a:r>
          </a:p>
          <a:p>
            <a:pPr>
              <a:buNone/>
            </a:pPr>
            <a:r>
              <a:rPr lang="en-US" dirty="0" smtClean="0">
                <a:solidFill>
                  <a:srgbClr val="694709"/>
                </a:solidFill>
              </a:rPr>
              <a:t>*Wash hands with soap and water if hands are visibly dirty</a:t>
            </a:r>
          </a:p>
          <a:p>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19</a:t>
            </a:fld>
            <a:endParaRPr lang="en-US"/>
          </a:p>
        </p:txBody>
      </p:sp>
    </p:spTree>
    <p:extLst>
      <p:ext uri="{BB962C8B-B14F-4D97-AF65-F5344CB8AC3E}">
        <p14:creationId xmlns:p14="http://schemas.microsoft.com/office/powerpoint/2010/main" val="340992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VIDEOS: </a:t>
            </a:r>
          </a:p>
          <a:p>
            <a:r>
              <a:rPr lang="en-US" dirty="0" smtClean="0"/>
              <a:t>http://</a:t>
            </a:r>
            <a:r>
              <a:rPr lang="en-US" dirty="0" err="1" smtClean="0"/>
              <a:t>www.cdc.gov</a:t>
            </a:r>
            <a:r>
              <a:rPr lang="en-US" dirty="0" smtClean="0"/>
              <a:t>/</a:t>
            </a:r>
            <a:r>
              <a:rPr lang="en-US" dirty="0" err="1" smtClean="0"/>
              <a:t>cdctv</a:t>
            </a:r>
            <a:r>
              <a:rPr lang="en-US" dirty="0" smtClean="0"/>
              <a:t>/</a:t>
            </a:r>
            <a:r>
              <a:rPr lang="en-US" dirty="0" err="1" smtClean="0"/>
              <a:t>handstogether</a:t>
            </a:r>
            <a:r>
              <a:rPr lang="en-US" dirty="0" smtClean="0"/>
              <a:t>/ - CDC</a:t>
            </a:r>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http</a:t>
            </a:r>
            <a:r>
              <a:rPr lang="en-US" dirty="0" smtClean="0"/>
              <a:t>://</a:t>
            </a:r>
            <a:r>
              <a:rPr lang="en-US" dirty="0" err="1" smtClean="0"/>
              <a:t>www.youtube.com</a:t>
            </a:r>
            <a:r>
              <a:rPr lang="en-US" dirty="0" smtClean="0"/>
              <a:t>/</a:t>
            </a:r>
            <a:r>
              <a:rPr lang="en-US" dirty="0" err="1" smtClean="0"/>
              <a:t>watch?v</a:t>
            </a:r>
            <a:r>
              <a:rPr lang="en-US" dirty="0" smtClean="0"/>
              <a:t>=</a:t>
            </a:r>
            <a:r>
              <a:rPr lang="en-US" dirty="0" err="1" smtClean="0"/>
              <a:t>LzH-yat-mBI</a:t>
            </a:r>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21</a:t>
            </a:fld>
            <a:endParaRPr lang="en-US"/>
          </a:p>
        </p:txBody>
      </p:sp>
    </p:spTree>
    <p:extLst>
      <p:ext uri="{BB962C8B-B14F-4D97-AF65-F5344CB8AC3E}">
        <p14:creationId xmlns:p14="http://schemas.microsoft.com/office/powerpoint/2010/main" val="9414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Hands are the most common transmitters</a:t>
            </a:r>
            <a:r>
              <a:rPr lang="en-US" baseline="0" dirty="0" smtClean="0"/>
              <a:t> of disease</a:t>
            </a:r>
          </a:p>
          <a:p>
            <a:pPr lvl="1">
              <a:buFont typeface="Arial"/>
              <a:buChar char="•"/>
            </a:pPr>
            <a:r>
              <a:rPr lang="en-US" baseline="0" dirty="0" smtClean="0"/>
              <a:t>Can’t see them, but they’re there</a:t>
            </a:r>
          </a:p>
          <a:p>
            <a:pPr lvl="0">
              <a:buFont typeface="Arial"/>
              <a:buChar char="•"/>
            </a:pPr>
            <a:r>
              <a:rPr lang="en-US" baseline="0" dirty="0" smtClean="0"/>
              <a:t>Infectious organisms include bacteria and viruses</a:t>
            </a:r>
          </a:p>
          <a:p>
            <a:pPr lvl="1">
              <a:buFont typeface="Arial"/>
              <a:buChar char="•"/>
            </a:pPr>
            <a:r>
              <a:rPr lang="en-US" baseline="0" dirty="0" smtClean="0"/>
              <a:t>Body fluids, skin, and secretions</a:t>
            </a:r>
          </a:p>
          <a:p>
            <a:pPr lvl="0">
              <a:buFont typeface="Arial"/>
              <a:buChar char="•"/>
            </a:pPr>
            <a:r>
              <a:rPr lang="en-US" baseline="0" dirty="0" smtClean="0"/>
              <a:t>Contaminated objects/surfaces</a:t>
            </a:r>
          </a:p>
          <a:p>
            <a:pPr lvl="0">
              <a:buFont typeface="Arial"/>
              <a:buChar char="•"/>
            </a:pPr>
            <a:r>
              <a:rPr lang="en-US" baseline="0" dirty="0" smtClean="0"/>
              <a:t> newborns and elderly most susceptible</a:t>
            </a:r>
          </a:p>
          <a:p>
            <a:pPr lvl="0">
              <a:buFont typeface="Arial"/>
              <a:buChar char="•"/>
            </a:pP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6</a:t>
            </a:fld>
            <a:endParaRPr lang="en-US"/>
          </a:p>
        </p:txBody>
      </p:sp>
    </p:spTree>
    <p:extLst>
      <p:ext uri="{BB962C8B-B14F-4D97-AF65-F5344CB8AC3E}">
        <p14:creationId xmlns:p14="http://schemas.microsoft.com/office/powerpoint/2010/main" val="244444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vehicle examples: Hepatitis A is spread through contaminated food and water, Hepatitis B is transmitted through contaminated blood</a:t>
            </a:r>
            <a:br>
              <a:rPr lang="en-US" baseline="0" dirty="0" smtClean="0"/>
            </a:br>
            <a:r>
              <a:rPr lang="en-US" baseline="0" dirty="0" smtClean="0"/>
              <a:t>Airborne examples: TB, </a:t>
            </a:r>
            <a:r>
              <a:rPr lang="en-US" baseline="0" dirty="0" err="1" smtClean="0"/>
              <a:t>Legionelles</a:t>
            </a:r>
            <a:endParaRPr lang="en-US" baseline="0" dirty="0" smtClean="0"/>
          </a:p>
          <a:p>
            <a:r>
              <a:rPr lang="en-US" baseline="0" dirty="0" smtClean="0"/>
              <a:t>Vector-borne: these vectors like ticks, mosquitos, and snails can transmit the infectious agent by biting or depositing the infective material near the host</a:t>
            </a:r>
          </a:p>
        </p:txBody>
      </p:sp>
      <p:sp>
        <p:nvSpPr>
          <p:cNvPr id="4" name="Slide Number Placeholder 3"/>
          <p:cNvSpPr>
            <a:spLocks noGrp="1"/>
          </p:cNvSpPr>
          <p:nvPr>
            <p:ph type="sldNum" sz="quarter" idx="10"/>
          </p:nvPr>
        </p:nvSpPr>
        <p:spPr/>
        <p:txBody>
          <a:bodyPr/>
          <a:lstStyle/>
          <a:p>
            <a:fld id="{34306C9F-C95C-4648-85A8-02FFFD31C8A5}" type="slidenum">
              <a:rPr lang="en-US" smtClean="0"/>
              <a:t>7</a:t>
            </a:fld>
            <a:endParaRPr lang="en-US"/>
          </a:p>
        </p:txBody>
      </p:sp>
    </p:spTree>
    <p:extLst>
      <p:ext uri="{BB962C8B-B14F-4D97-AF65-F5344CB8AC3E}">
        <p14:creationId xmlns:p14="http://schemas.microsoft.com/office/powerpoint/2010/main" val="20017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Pink eye (conjunctivitis) is the inflammation or infection of the transparent membrane that lines your eyelid and eyeball. It's characterized by redness and a gritty sensation in your eye, along with itching. Often a discharge forms a crust on your eyelashes during the night.</a:t>
            </a: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10</a:t>
            </a:fld>
            <a:endParaRPr lang="en-US"/>
          </a:p>
        </p:txBody>
      </p:sp>
    </p:spTree>
    <p:extLst>
      <p:ext uri="{BB962C8B-B14F-4D97-AF65-F5344CB8AC3E}">
        <p14:creationId xmlns:p14="http://schemas.microsoft.com/office/powerpoint/2010/main" val="396689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Symptoms: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diarrhea, abdominal cramps, and fever within 8 to 72 hours after the contaminated food was eaten, chills, headache, nausea, and vomiting. </a:t>
            </a:r>
          </a:p>
          <a:p>
            <a:r>
              <a:rPr lang="en-US" sz="1200" kern="1200" dirty="0" smtClean="0">
                <a:solidFill>
                  <a:schemeClr val="tx1"/>
                </a:solidFill>
                <a:latin typeface="+mn-lt"/>
                <a:ea typeface="+mn-ea"/>
                <a:cs typeface="+mn-cs"/>
              </a:rPr>
              <a:t>Symptoms usually disappear within 4 to 7 days.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CLEAN: Wash Hands and Surfaces Often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Wash hands with warm soapy water for 20 seconds before and after handling food and after using the bathroom, changing diapers, and handling pets.</a:t>
            </a:r>
          </a:p>
          <a:p>
            <a:r>
              <a:rPr lang="en-US" sz="1200" b="0" kern="1200" dirty="0" smtClean="0">
                <a:solidFill>
                  <a:schemeClr val="tx1"/>
                </a:solidFill>
                <a:latin typeface="+mn-lt"/>
                <a:ea typeface="+mn-ea"/>
                <a:cs typeface="+mn-cs"/>
              </a:rPr>
              <a:t>Wash utensils, cutting boards, dishes, and countertops with hot soapy water after preparing each food item and before you go on to the next item.</a:t>
            </a:r>
          </a:p>
          <a:p>
            <a:r>
              <a:rPr lang="en-US" sz="1200" b="0" kern="1200" dirty="0" smtClean="0">
                <a:solidFill>
                  <a:schemeClr val="tx1"/>
                </a:solidFill>
                <a:latin typeface="+mn-lt"/>
                <a:ea typeface="+mn-ea"/>
                <a:cs typeface="+mn-cs"/>
              </a:rPr>
              <a:t>Consider using paper towels to clean kitchen surfaces. If you use cloth towels, wash them often in the hot cycle of your washing machine.</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SEPARATE: Don't Cross-contaminate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Separate raw meat, poultry, and seafood from other foods in your grocery shopping cart and in your refrigerator.</a:t>
            </a:r>
          </a:p>
          <a:p>
            <a:r>
              <a:rPr lang="en-US" sz="1200" b="0" kern="1200" dirty="0" smtClean="0">
                <a:solidFill>
                  <a:schemeClr val="tx1"/>
                </a:solidFill>
                <a:latin typeface="+mn-lt"/>
                <a:ea typeface="+mn-ea"/>
                <a:cs typeface="+mn-cs"/>
              </a:rPr>
              <a:t>If possible, use one cutting board for fresh produce and a separate one for raw meat, poultry, and seafood.</a:t>
            </a:r>
          </a:p>
          <a:p>
            <a:r>
              <a:rPr lang="en-US" sz="1200" b="0" kern="1200" dirty="0" smtClean="0">
                <a:solidFill>
                  <a:schemeClr val="tx1"/>
                </a:solidFill>
                <a:latin typeface="+mn-lt"/>
                <a:ea typeface="+mn-ea"/>
                <a:cs typeface="+mn-cs"/>
              </a:rPr>
              <a:t>Always wash cutting boards, dishes, countertops, and utensils with hot soapy water after they come in contact with raw meat, poultry, and seafood.</a:t>
            </a:r>
          </a:p>
          <a:p>
            <a:r>
              <a:rPr lang="en-US" sz="1200" b="0" kern="1200" dirty="0" smtClean="0">
                <a:solidFill>
                  <a:schemeClr val="tx1"/>
                </a:solidFill>
                <a:latin typeface="+mn-lt"/>
                <a:ea typeface="+mn-ea"/>
                <a:cs typeface="+mn-cs"/>
              </a:rPr>
              <a:t>Never place cooked food on a plate that previously held raw meat, poultry, or seafood.</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COOK: Cook to Safe Temperatures</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Use a clean food thermometer when measuring the internal temperature of meat, poultry, casseroles, and other foods to make sure they have reached a safe minimum internal temperature:</a:t>
            </a:r>
          </a:p>
          <a:p>
            <a:r>
              <a:rPr lang="en-US" sz="1200" b="0" kern="1200" dirty="0" smtClean="0">
                <a:solidFill>
                  <a:schemeClr val="tx1"/>
                </a:solidFill>
                <a:latin typeface="+mn-lt"/>
                <a:ea typeface="+mn-ea"/>
                <a:cs typeface="+mn-cs"/>
              </a:rPr>
              <a:t>Cook all raw beef, pork, lamb and veal steaks, chops, and roasts to a minimum internal temperature of 145 °F as measured with a food thermometer before removing meat from the heat source. For safety and quality, allow meat to rest for at least three minutes before carving or consuming. For reasons of personal preference, consumers may choose to cook meat to higher temperatures.</a:t>
            </a:r>
          </a:p>
          <a:p>
            <a:r>
              <a:rPr lang="en-US" sz="1200" b="0" kern="1200" dirty="0" smtClean="0">
                <a:solidFill>
                  <a:schemeClr val="tx1"/>
                </a:solidFill>
                <a:latin typeface="+mn-lt"/>
                <a:ea typeface="+mn-ea"/>
                <a:cs typeface="+mn-cs"/>
              </a:rPr>
              <a:t>Cook all raw ground beef, pork, lamb, and veal to an internal temperature of 160 °F as measured with a food thermometer.</a:t>
            </a:r>
          </a:p>
          <a:p>
            <a:r>
              <a:rPr lang="en-US" sz="1200" b="0" kern="1200" dirty="0" smtClean="0">
                <a:solidFill>
                  <a:schemeClr val="tx1"/>
                </a:solidFill>
                <a:latin typeface="+mn-lt"/>
                <a:ea typeface="+mn-ea"/>
                <a:cs typeface="+mn-cs"/>
              </a:rPr>
              <a:t>Cook all poultry to a safe minimum internal temperature of 165 °F as measured with a food thermometer.</a:t>
            </a:r>
          </a:p>
          <a:p>
            <a:r>
              <a:rPr lang="en-US" sz="1200" b="0" kern="1200" dirty="0" smtClean="0">
                <a:solidFill>
                  <a:schemeClr val="tx1"/>
                </a:solidFill>
                <a:latin typeface="+mn-lt"/>
                <a:ea typeface="+mn-ea"/>
                <a:cs typeface="+mn-cs"/>
              </a:rPr>
              <a:t>Stuffed poultry is not recommended. Cook stuffing separately to 165 °F.</a:t>
            </a:r>
          </a:p>
          <a:p>
            <a:r>
              <a:rPr lang="en-US" sz="1200" b="0" kern="1200" dirty="0" smtClean="0">
                <a:solidFill>
                  <a:schemeClr val="tx1"/>
                </a:solidFill>
                <a:latin typeface="+mn-lt"/>
                <a:ea typeface="+mn-ea"/>
                <a:cs typeface="+mn-cs"/>
              </a:rPr>
              <a:t>Egg dishes, casseroles to 160 °F.</a:t>
            </a:r>
          </a:p>
          <a:p>
            <a:r>
              <a:rPr lang="en-US" sz="1200" b="0" kern="1200" dirty="0" smtClean="0">
                <a:solidFill>
                  <a:schemeClr val="tx1"/>
                </a:solidFill>
                <a:latin typeface="+mn-lt"/>
                <a:ea typeface="+mn-ea"/>
                <a:cs typeface="+mn-cs"/>
              </a:rPr>
              <a:t>Fish should reach 145 °F as measured with a food thermometer.</a:t>
            </a:r>
          </a:p>
          <a:p>
            <a:r>
              <a:rPr lang="en-US" sz="1200" b="0" kern="1200" dirty="0" smtClean="0">
                <a:solidFill>
                  <a:schemeClr val="tx1"/>
                </a:solidFill>
                <a:latin typeface="+mn-lt"/>
                <a:ea typeface="+mn-ea"/>
                <a:cs typeface="+mn-cs"/>
              </a:rPr>
              <a:t>Bring sauces, soups, and gravy to a boil when reheating.</a:t>
            </a:r>
          </a:p>
          <a:p>
            <a:r>
              <a:rPr lang="en-US" sz="1200" b="0" kern="1200" dirty="0" smtClean="0">
                <a:solidFill>
                  <a:schemeClr val="tx1"/>
                </a:solidFill>
                <a:latin typeface="+mn-lt"/>
                <a:ea typeface="+mn-ea"/>
                <a:cs typeface="+mn-cs"/>
              </a:rPr>
              <a:t>Reheat other leftovers thoroughly to at least 165 °F.</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CHILL: Refrigerate Promptly</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Keep food safe at home, refrigerate promptly and properly. Refrigerate or freeze perishables, prepared foods, and leftovers within 2 hours (1 hour if temperatures are above 90 °F).</a:t>
            </a:r>
          </a:p>
          <a:p>
            <a:r>
              <a:rPr lang="en-US" sz="1200" b="0" kern="1200" dirty="0" smtClean="0">
                <a:solidFill>
                  <a:schemeClr val="tx1"/>
                </a:solidFill>
                <a:latin typeface="+mn-lt"/>
                <a:ea typeface="+mn-ea"/>
                <a:cs typeface="+mn-cs"/>
              </a:rPr>
              <a:t>Freezers should register 0 °F or below and refrigerators 40 °F or below.</a:t>
            </a:r>
          </a:p>
          <a:p>
            <a:r>
              <a:rPr lang="en-US" sz="1200" b="0" kern="1200" dirty="0" smtClean="0">
                <a:solidFill>
                  <a:schemeClr val="tx1"/>
                </a:solidFill>
                <a:latin typeface="+mn-lt"/>
                <a:ea typeface="+mn-ea"/>
                <a:cs typeface="+mn-cs"/>
              </a:rPr>
              <a:t>Thaw food in the refrigerator, in cold water, or in the microwave. Foods should not be thawed at room temperature. Foods thawed in the microwave or in cold water must be cooked to a safe minimum internal temperature immediately after thawing.</a:t>
            </a:r>
          </a:p>
          <a:p>
            <a:r>
              <a:rPr lang="en-US" sz="1200" b="0" kern="1200" dirty="0" smtClean="0">
                <a:solidFill>
                  <a:schemeClr val="tx1"/>
                </a:solidFill>
                <a:latin typeface="+mn-lt"/>
                <a:ea typeface="+mn-ea"/>
                <a:cs typeface="+mn-cs"/>
              </a:rPr>
              <a:t>Marinate foods in the refrigerator.</a:t>
            </a:r>
          </a:p>
          <a:p>
            <a:r>
              <a:rPr lang="en-US" sz="1200" b="0" kern="1200" dirty="0" smtClean="0">
                <a:solidFill>
                  <a:schemeClr val="tx1"/>
                </a:solidFill>
                <a:latin typeface="+mn-lt"/>
                <a:ea typeface="+mn-ea"/>
                <a:cs typeface="+mn-cs"/>
              </a:rPr>
              <a:t>Divide large amounts of leftovers into shallow containers for quick cooling in the refrigerator.			</a:t>
            </a:r>
          </a:p>
          <a:p>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11</a:t>
            </a:fld>
            <a:endParaRPr lang="en-US"/>
          </a:p>
        </p:txBody>
      </p:sp>
    </p:spTree>
    <p:extLst>
      <p:ext uri="{BB962C8B-B14F-4D97-AF65-F5344CB8AC3E}">
        <p14:creationId xmlns:p14="http://schemas.microsoft.com/office/powerpoint/2010/main" val="370319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smtClean="0">
                <a:solidFill>
                  <a:schemeClr val="tx1"/>
                </a:solidFill>
                <a:latin typeface="+mn-lt"/>
                <a:ea typeface="+mn-ea"/>
                <a:cs typeface="+mn-cs"/>
              </a:rPr>
              <a:t>Shigella</a:t>
            </a:r>
            <a:r>
              <a:rPr lang="en-US" sz="1200" i="0" kern="1200" dirty="0" smtClean="0">
                <a:solidFill>
                  <a:schemeClr val="tx1"/>
                </a:solidFill>
                <a:latin typeface="+mn-lt"/>
                <a:ea typeface="+mn-ea"/>
                <a:cs typeface="+mn-cs"/>
              </a:rPr>
              <a:t> infection is typically via ingestion (fecal–oral contamination);</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Symptoms</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diarrhea, fever, and stomach cramps starting a day or two after they are exposed to the bacteria. The diarrhea is often bloody. Shigellosis usually resolves in 5 to 7 days. Persons with shigellosis in the United States rarely require hospitalization. A severe infection with high fever may be associated with seizures in children less than 2 years old. Some persons who are infected may have no symptoms at all, but may still pass the </a:t>
            </a:r>
            <a:r>
              <a:rPr lang="en-US" sz="1200" i="1" kern="1200" dirty="0" err="1" smtClean="0">
                <a:solidFill>
                  <a:schemeClr val="tx1"/>
                </a:solidFill>
                <a:latin typeface="+mn-lt"/>
                <a:ea typeface="+mn-ea"/>
                <a:cs typeface="+mn-cs"/>
              </a:rPr>
              <a:t>Shigella</a:t>
            </a:r>
            <a:r>
              <a:rPr lang="en-US" sz="1200" i="0" kern="1200" dirty="0" smtClean="0">
                <a:solidFill>
                  <a:schemeClr val="tx1"/>
                </a:solidFill>
                <a:latin typeface="+mn-lt"/>
                <a:ea typeface="+mn-ea"/>
                <a:cs typeface="+mn-cs"/>
              </a:rPr>
              <a:t> bacteria to others.</a:t>
            </a: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12</a:t>
            </a:fld>
            <a:endParaRPr lang="en-US"/>
          </a:p>
        </p:txBody>
      </p:sp>
    </p:spTree>
    <p:extLst>
      <p:ext uri="{BB962C8B-B14F-4D97-AF65-F5344CB8AC3E}">
        <p14:creationId xmlns:p14="http://schemas.microsoft.com/office/powerpoint/2010/main" val="145075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 illness resulting from </a:t>
            </a:r>
            <a:r>
              <a:rPr lang="en-US" sz="1200" b="1" kern="1200" dirty="0" smtClean="0">
                <a:solidFill>
                  <a:schemeClr val="tx1"/>
                </a:solidFill>
                <a:latin typeface="+mn-lt"/>
                <a:ea typeface="+mn-ea"/>
                <a:cs typeface="+mn-cs"/>
                <a:hlinkClick r:id="rId3"/>
              </a:rPr>
              <a:t>INFECTION with the bacterium Streptococcus pneumoniae, which is normally present in the mucous membranes of the NOSE and sinuses.</a:t>
            </a:r>
            <a:r>
              <a:rPr lang="en-US" sz="1200" b="0" kern="1200" dirty="0" smtClean="0">
                <a:solidFill>
                  <a:schemeClr val="tx1"/>
                </a:solidFill>
                <a:latin typeface="+mn-lt"/>
                <a:ea typeface="+mn-ea"/>
                <a:cs typeface="+mn-cs"/>
                <a:hlinkClick r:id="rId3"/>
              </a:rPr>
              <a:t> Researchers do not know what processes occur in the body that allow S. pneumoniae to shift from </a:t>
            </a:r>
            <a:r>
              <a:rPr lang="en-US" sz="1200" b="0" kern="1200" dirty="0" smtClean="0">
                <a:solidFill>
                  <a:schemeClr val="tx1"/>
                </a:solidFill>
                <a:latin typeface="+mn-lt"/>
                <a:ea typeface="+mn-ea"/>
                <a:cs typeface="+mn-cs"/>
                <a:hlinkClick r:id="rId4"/>
              </a:rPr>
              <a:t>NORMAL FLORA to causing infection in its native environment. Pneumococcal pneumonia is a serious upper respiratory illness that can invade the </a:t>
            </a:r>
            <a:r>
              <a:rPr lang="en-US" sz="1200" b="0" kern="1200" dirty="0" smtClean="0">
                <a:solidFill>
                  <a:schemeClr val="tx1"/>
                </a:solidFill>
                <a:latin typeface="+mn-lt"/>
                <a:ea typeface="+mn-ea"/>
                <a:cs typeface="+mn-cs"/>
                <a:hlinkClick r:id="rId5"/>
              </a:rPr>
              <a:t>LUNGS and spread to the BRAIN (causing MENINGITIS) and middle EAR (causing OTITIS media). Pneumococcal pneumonia can also cause </a:t>
            </a:r>
            <a:r>
              <a:rPr lang="en-US" sz="1200" b="0" kern="1200" dirty="0" smtClean="0">
                <a:solidFill>
                  <a:schemeClr val="tx1"/>
                </a:solidFill>
                <a:latin typeface="+mn-lt"/>
                <a:ea typeface="+mn-ea"/>
                <a:cs typeface="+mn-cs"/>
                <a:hlinkClick r:id="rId6"/>
              </a:rPr>
              <a:t>SEPTICEMIA, a lifethreatening illness of widespread bacterial infection that involves multiple organ systems.</a:t>
            </a: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14</a:t>
            </a:fld>
            <a:endParaRPr lang="en-US"/>
          </a:p>
        </p:txBody>
      </p:sp>
    </p:spTree>
    <p:extLst>
      <p:ext uri="{BB962C8B-B14F-4D97-AF65-F5344CB8AC3E}">
        <p14:creationId xmlns:p14="http://schemas.microsoft.com/office/powerpoint/2010/main" val="258084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Wearing gloves</a:t>
            </a:r>
            <a:r>
              <a:rPr lang="en-US" baseline="0" dirty="0" smtClean="0"/>
              <a:t> important for health care workers</a:t>
            </a:r>
          </a:p>
          <a:p>
            <a:pPr>
              <a:buFont typeface="Arial"/>
              <a:buChar char="•"/>
            </a:pPr>
            <a:endParaRPr lang="en-US" baseline="0" dirty="0" smtClean="0"/>
          </a:p>
          <a:p>
            <a:pPr>
              <a:buFont typeface="Arial"/>
              <a:buNone/>
            </a:pPr>
            <a:r>
              <a:rPr lang="en-US" baseline="0" dirty="0" smtClean="0"/>
              <a:t>It’s simple!</a:t>
            </a:r>
          </a:p>
          <a:p>
            <a:pPr>
              <a:buFont typeface="Arial"/>
              <a:buNone/>
            </a:pPr>
            <a:r>
              <a:rPr lang="en-US" baseline="0" dirty="0" smtClean="0"/>
              <a:t>It</a:t>
            </a:r>
            <a:r>
              <a:rPr lang="fr-FR" baseline="0" dirty="0" smtClean="0"/>
              <a:t>’</a:t>
            </a:r>
            <a:r>
              <a:rPr lang="en-US" baseline="0" dirty="0" smtClean="0"/>
              <a:t>s a matter of being thorough and consistent.</a:t>
            </a:r>
          </a:p>
          <a:p>
            <a:pPr>
              <a:buFont typeface="Arial"/>
              <a:buNone/>
            </a:pPr>
            <a:r>
              <a:rPr lang="en-US" baseline="0" dirty="0" smtClean="0"/>
              <a:t>For example, even though most people KNOW that they should wash their hands to prevent infection, they still…EVEN HEALTH CARE PROFESSIONALS, do not wash long ENOUGH</a:t>
            </a:r>
          </a:p>
          <a:p>
            <a:pPr>
              <a:buFont typeface="Arial"/>
              <a:buNone/>
            </a:pPr>
            <a:r>
              <a:rPr lang="en-US" baseline="0" dirty="0" smtClean="0"/>
              <a:t>So its important to develop good habits to prevent spreading germs..</a:t>
            </a:r>
          </a:p>
          <a:p>
            <a:pPr>
              <a:buFont typeface="Arial"/>
              <a:buNone/>
            </a:pP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15</a:t>
            </a:fld>
            <a:endParaRPr lang="en-US"/>
          </a:p>
        </p:txBody>
      </p:sp>
    </p:spTree>
    <p:extLst>
      <p:ext uri="{BB962C8B-B14F-4D97-AF65-F5344CB8AC3E}">
        <p14:creationId xmlns:p14="http://schemas.microsoft.com/office/powerpoint/2010/main" val="48813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 sooner</a:t>
            </a:r>
            <a:r>
              <a:rPr lang="en-US" baseline="0" dirty="0" smtClean="0"/>
              <a:t> you wash, less chance of becoming infected</a:t>
            </a:r>
          </a:p>
          <a:p>
            <a:pPr>
              <a:buFont typeface="Arial"/>
              <a:buChar char="•"/>
            </a:pPr>
            <a:endParaRPr lang="en-US" baseline="0" dirty="0" smtClean="0"/>
          </a:p>
          <a:p>
            <a:pPr>
              <a:buFont typeface="Arial"/>
              <a:buChar char="•"/>
            </a:pPr>
            <a:endParaRPr lang="en-US" dirty="0"/>
          </a:p>
        </p:txBody>
      </p:sp>
      <p:sp>
        <p:nvSpPr>
          <p:cNvPr id="4" name="Slide Number Placeholder 3"/>
          <p:cNvSpPr>
            <a:spLocks noGrp="1"/>
          </p:cNvSpPr>
          <p:nvPr>
            <p:ph type="sldNum" sz="quarter" idx="10"/>
          </p:nvPr>
        </p:nvSpPr>
        <p:spPr/>
        <p:txBody>
          <a:bodyPr/>
          <a:lstStyle/>
          <a:p>
            <a:fld id="{34306C9F-C95C-4648-85A8-02FFFD31C8A5}" type="slidenum">
              <a:rPr lang="en-US" smtClean="0"/>
              <a:t>16</a:t>
            </a:fld>
            <a:endParaRPr lang="en-US"/>
          </a:p>
        </p:txBody>
      </p:sp>
    </p:spTree>
    <p:extLst>
      <p:ext uri="{BB962C8B-B14F-4D97-AF65-F5344CB8AC3E}">
        <p14:creationId xmlns:p14="http://schemas.microsoft.com/office/powerpoint/2010/main" val="421279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FAF2662-B8DB-FE49-93BE-9591D8B702FE}"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F2F1E-70CF-234C-BC9F-A215D65786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FAF2662-B8DB-FE49-93BE-9591D8B702FE}"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F2F1E-70CF-234C-BC9F-A215D65786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2F1E-70CF-234C-BC9F-A215D65786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2F1E-70CF-234C-BC9F-A215D65786F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2F1E-70CF-234C-BC9F-A215D65786FF}"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F2F1E-70CF-234C-BC9F-A215D65786F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FAF2662-B8DB-FE49-93BE-9591D8B702FE}" type="datetimeFigureOut">
              <a:rPr lang="en-US" smtClean="0"/>
              <a:pPr/>
              <a:t>4/22/2014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9B4F2F1E-70CF-234C-BC9F-A215D65786FF}"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FAF2662-B8DB-FE49-93BE-9591D8B702FE}"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F2F1E-70CF-234C-BC9F-A215D65786FF}"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B4F2F1E-70CF-234C-BC9F-A215D65786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FAF2662-B8DB-FE49-93BE-9591D8B702F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F2F1E-70CF-234C-BC9F-A215D65786FF}"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FAF2662-B8DB-FE49-93BE-9591D8B702FE}" type="datetimeFigureOut">
              <a:rPr lang="en-US" smtClean="0"/>
              <a:pPr/>
              <a:t>4/22/2014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B4F2F1E-70CF-234C-BC9F-A215D65786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98474" y="1485900"/>
            <a:ext cx="7556313" cy="4144963"/>
          </a:xfrm>
        </p:spPr>
        <p:txBody>
          <a:bodyPr>
            <a:normAutofit/>
          </a:bodyPr>
          <a:lstStyle/>
          <a:p>
            <a:pPr marL="457200" indent="-457200">
              <a:buFont typeface="+mj-lt"/>
              <a:buAutoNum type="arabicPeriod"/>
            </a:pPr>
            <a:r>
              <a:rPr lang="en-US" sz="2800" dirty="0" smtClean="0">
                <a:solidFill>
                  <a:schemeClr val="tx2">
                    <a:lumMod val="50000"/>
                  </a:schemeClr>
                </a:solidFill>
              </a:rPr>
              <a:t>Where are germs most commonly found?</a:t>
            </a:r>
          </a:p>
          <a:p>
            <a:pPr marL="457200" lvl="0" indent="-457200">
              <a:buFont typeface="+mj-lt"/>
              <a:buAutoNum type="arabicPeriod"/>
            </a:pPr>
            <a:r>
              <a:rPr lang="en-US" sz="2800" dirty="0" smtClean="0">
                <a:solidFill>
                  <a:schemeClr val="tx2">
                    <a:lumMod val="50000"/>
                  </a:schemeClr>
                </a:solidFill>
              </a:rPr>
              <a:t>How </a:t>
            </a:r>
            <a:r>
              <a:rPr lang="en-US" sz="2800" dirty="0">
                <a:solidFill>
                  <a:schemeClr val="tx2">
                    <a:lumMod val="50000"/>
                  </a:schemeClr>
                </a:solidFill>
              </a:rPr>
              <a:t>are colds and flus passed from person to person</a:t>
            </a:r>
            <a:r>
              <a:rPr lang="en-US" sz="2800" dirty="0" smtClean="0">
                <a:solidFill>
                  <a:schemeClr val="tx2">
                    <a:lumMod val="50000"/>
                  </a:schemeClr>
                </a:solidFill>
              </a:rPr>
              <a:t>?</a:t>
            </a:r>
            <a:endParaRPr lang="en-US" sz="2800" dirty="0">
              <a:solidFill>
                <a:schemeClr val="tx2">
                  <a:lumMod val="50000"/>
                </a:schemeClr>
              </a:solidFill>
            </a:endParaRPr>
          </a:p>
          <a:p>
            <a:pPr marL="457200" lvl="0" indent="-457200">
              <a:buFont typeface="+mj-lt"/>
              <a:buAutoNum type="arabicPeriod"/>
            </a:pPr>
            <a:r>
              <a:rPr lang="en-US" sz="2800" dirty="0">
                <a:solidFill>
                  <a:schemeClr val="tx2">
                    <a:lumMod val="50000"/>
                  </a:schemeClr>
                </a:solidFill>
              </a:rPr>
              <a:t>When should you use soap and water vs. hand sanitizer to wash your hands</a:t>
            </a:r>
            <a:r>
              <a:rPr lang="en-US" sz="2800" dirty="0" smtClean="0">
                <a:solidFill>
                  <a:schemeClr val="tx2">
                    <a:lumMod val="50000"/>
                  </a:schemeClr>
                </a:solidFill>
              </a:rPr>
              <a:t>?</a:t>
            </a:r>
            <a:endParaRPr lang="en-US" sz="2800" dirty="0">
              <a:solidFill>
                <a:schemeClr val="tx2">
                  <a:lumMod val="50000"/>
                </a:schemeClr>
              </a:solidFill>
            </a:endParaRPr>
          </a:p>
          <a:p>
            <a:pPr marL="457200" lvl="0" indent="-457200">
              <a:buFont typeface="+mj-lt"/>
              <a:buAutoNum type="arabicPeriod"/>
            </a:pPr>
            <a:r>
              <a:rPr lang="en-US" sz="2800" dirty="0">
                <a:solidFill>
                  <a:schemeClr val="tx2">
                    <a:lumMod val="50000"/>
                  </a:schemeClr>
                </a:solidFill>
              </a:rPr>
              <a:t>How many seconds should you spend washing your hands?</a:t>
            </a:r>
          </a:p>
          <a:p>
            <a:pPr marL="457200" indent="-457200">
              <a:buFont typeface="+mj-lt"/>
              <a:buAutoNum type="arabicPeriod"/>
            </a:pPr>
            <a:endParaRPr lang="en-US" dirty="0" smtClean="0"/>
          </a:p>
        </p:txBody>
      </p:sp>
    </p:spTree>
    <p:extLst>
      <p:ext uri="{BB962C8B-B14F-4D97-AF65-F5344CB8AC3E}">
        <p14:creationId xmlns:p14="http://schemas.microsoft.com/office/powerpoint/2010/main" val="93857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Hameophilius</a:t>
            </a:r>
            <a:r>
              <a:rPr lang="en-US" dirty="0" smtClean="0"/>
              <a:t> </a:t>
            </a:r>
            <a:endParaRPr lang="en-US" dirty="0"/>
          </a:p>
        </p:txBody>
      </p:sp>
      <p:pic>
        <p:nvPicPr>
          <p:cNvPr id="4" name="Content Placeholder 3" descr="r7_conjunctivitis.jpg"/>
          <p:cNvPicPr>
            <a:picLocks noGrp="1" noChangeAspect="1"/>
          </p:cNvPicPr>
          <p:nvPr>
            <p:ph idx="1"/>
          </p:nvPr>
        </p:nvPicPr>
        <p:blipFill>
          <a:blip r:embed="rId3">
            <a:extLst>
              <a:ext uri="{28A0092B-C50C-407E-A947-70E740481C1C}">
                <a14:useLocalDpi xmlns:a14="http://schemas.microsoft.com/office/drawing/2010/main" val="0"/>
              </a:ext>
            </a:extLst>
          </a:blip>
          <a:srcRect t="14031" b="14031"/>
          <a:stretch>
            <a:fillRect/>
          </a:stretch>
        </p:blipFill>
        <p:spPr>
          <a:xfrm>
            <a:off x="498474" y="1981200"/>
            <a:ext cx="7556313" cy="4144963"/>
          </a:xfrm>
        </p:spPr>
      </p:pic>
      <p:sp>
        <p:nvSpPr>
          <p:cNvPr id="5" name="TextBox 4"/>
          <p:cNvSpPr txBox="1"/>
          <p:nvPr/>
        </p:nvSpPr>
        <p:spPr>
          <a:xfrm>
            <a:off x="498474" y="1396424"/>
            <a:ext cx="7286626" cy="584776"/>
          </a:xfrm>
          <a:prstGeom prst="rect">
            <a:avLst/>
          </a:prstGeom>
          <a:noFill/>
        </p:spPr>
        <p:txBody>
          <a:bodyPr wrap="square" rtlCol="0">
            <a:spAutoFit/>
          </a:bodyPr>
          <a:lstStyle/>
          <a:p>
            <a:r>
              <a:rPr lang="en-US" sz="3200" dirty="0" smtClean="0">
                <a:solidFill>
                  <a:srgbClr val="59480E"/>
                </a:solidFill>
              </a:rPr>
              <a:t>Patient with Conjunctiva (Pink Eye)  </a:t>
            </a:r>
            <a:endParaRPr lang="en-US" sz="3200" dirty="0">
              <a:solidFill>
                <a:srgbClr val="59480E"/>
              </a:solidFill>
            </a:endParaRPr>
          </a:p>
        </p:txBody>
      </p:sp>
    </p:spTree>
    <p:extLst>
      <p:ext uri="{BB962C8B-B14F-4D97-AF65-F5344CB8AC3E}">
        <p14:creationId xmlns:p14="http://schemas.microsoft.com/office/powerpoint/2010/main" val="1923589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Salmonella</a:t>
            </a:r>
            <a:endParaRPr lang="en-US" dirty="0"/>
          </a:p>
        </p:txBody>
      </p:sp>
      <p:pic>
        <p:nvPicPr>
          <p:cNvPr id="4" name="Content Placeholder 3" descr="salmonella-infection1.jpg"/>
          <p:cNvPicPr>
            <a:picLocks noGrp="1" noChangeAspect="1"/>
          </p:cNvPicPr>
          <p:nvPr>
            <p:ph idx="1"/>
          </p:nvPr>
        </p:nvPicPr>
        <p:blipFill>
          <a:blip r:embed="rId3">
            <a:extLst>
              <a:ext uri="{28A0092B-C50C-407E-A947-70E740481C1C}">
                <a14:useLocalDpi xmlns:a14="http://schemas.microsoft.com/office/drawing/2010/main" val="0"/>
              </a:ext>
            </a:extLst>
          </a:blip>
          <a:srcRect t="9815" b="9815"/>
          <a:stretch>
            <a:fillRect/>
          </a:stretch>
        </p:blipFill>
        <p:spPr>
          <a:xfrm>
            <a:off x="167615" y="2146300"/>
            <a:ext cx="5699785" cy="3962399"/>
          </a:xfrm>
        </p:spPr>
      </p:pic>
      <p:sp>
        <p:nvSpPr>
          <p:cNvPr id="5" name="TextBox 4"/>
          <p:cNvSpPr txBox="1"/>
          <p:nvPr/>
        </p:nvSpPr>
        <p:spPr>
          <a:xfrm>
            <a:off x="257174" y="1600200"/>
            <a:ext cx="7556313" cy="523220"/>
          </a:xfrm>
          <a:prstGeom prst="rect">
            <a:avLst/>
          </a:prstGeom>
          <a:noFill/>
        </p:spPr>
        <p:txBody>
          <a:bodyPr wrap="square" rtlCol="0">
            <a:spAutoFit/>
          </a:bodyPr>
          <a:lstStyle/>
          <a:p>
            <a:r>
              <a:rPr lang="en-US" sz="2800" dirty="0" smtClean="0">
                <a:solidFill>
                  <a:srgbClr val="59480E"/>
                </a:solidFill>
              </a:rPr>
              <a:t>Patient infected with Salmonella</a:t>
            </a:r>
            <a:endParaRPr lang="en-US" sz="2800" dirty="0">
              <a:solidFill>
                <a:srgbClr val="59480E"/>
              </a:solidFill>
            </a:endParaRPr>
          </a:p>
        </p:txBody>
      </p:sp>
      <p:sp>
        <p:nvSpPr>
          <p:cNvPr id="9" name="TextBox 8"/>
          <p:cNvSpPr txBox="1"/>
          <p:nvPr/>
        </p:nvSpPr>
        <p:spPr>
          <a:xfrm>
            <a:off x="6083300" y="2247900"/>
            <a:ext cx="2946400" cy="7171194"/>
          </a:xfrm>
          <a:prstGeom prst="rect">
            <a:avLst/>
          </a:prstGeom>
          <a:noFill/>
        </p:spPr>
        <p:txBody>
          <a:bodyPr wrap="square" rtlCol="0">
            <a:spAutoFit/>
          </a:bodyPr>
          <a:lstStyle/>
          <a:p>
            <a:r>
              <a:rPr lang="en-US" sz="2000" b="1" u="sng" dirty="0" smtClean="0">
                <a:solidFill>
                  <a:srgbClr val="59480E"/>
                </a:solidFill>
              </a:rPr>
              <a:t>Where is it?</a:t>
            </a:r>
          </a:p>
          <a:p>
            <a:endParaRPr lang="en-US" sz="1000" dirty="0">
              <a:solidFill>
                <a:srgbClr val="59480E"/>
              </a:solidFill>
            </a:endParaRPr>
          </a:p>
          <a:p>
            <a:r>
              <a:rPr lang="en-US" sz="2000" dirty="0">
                <a:solidFill>
                  <a:srgbClr val="59480E"/>
                </a:solidFill>
              </a:rPr>
              <a:t>R</a:t>
            </a:r>
            <a:r>
              <a:rPr lang="en-US" sz="2000" dirty="0" smtClean="0">
                <a:solidFill>
                  <a:srgbClr val="59480E"/>
                </a:solidFill>
              </a:rPr>
              <a:t>aw </a:t>
            </a:r>
            <a:r>
              <a:rPr lang="en-US" sz="2000" dirty="0">
                <a:solidFill>
                  <a:srgbClr val="59480E"/>
                </a:solidFill>
              </a:rPr>
              <a:t>food of animal origin</a:t>
            </a:r>
            <a:r>
              <a:rPr lang="en-US" sz="2000" dirty="0" smtClean="0">
                <a:solidFill>
                  <a:srgbClr val="59480E"/>
                </a:solidFill>
              </a:rPr>
              <a:t>, meat</a:t>
            </a:r>
            <a:r>
              <a:rPr lang="en-US" sz="2000" dirty="0">
                <a:solidFill>
                  <a:srgbClr val="59480E"/>
                </a:solidFill>
              </a:rPr>
              <a:t>, poultry, milk and dairy products, eggs, seafood, and some fruits and </a:t>
            </a:r>
            <a:r>
              <a:rPr lang="en-US" sz="2000" dirty="0" smtClean="0">
                <a:solidFill>
                  <a:srgbClr val="59480E"/>
                </a:solidFill>
              </a:rPr>
              <a:t>vegetables</a:t>
            </a:r>
          </a:p>
          <a:p>
            <a:endParaRPr lang="en-US" sz="2000" dirty="0" smtClean="0">
              <a:solidFill>
                <a:srgbClr val="59480E"/>
              </a:solidFill>
            </a:endParaRPr>
          </a:p>
          <a:p>
            <a:r>
              <a:rPr lang="en-US" sz="2000" b="1" u="sng" dirty="0" smtClean="0">
                <a:solidFill>
                  <a:srgbClr val="59480E"/>
                </a:solidFill>
              </a:rPr>
              <a:t>Prevention:</a:t>
            </a:r>
          </a:p>
          <a:p>
            <a:endParaRPr lang="en-US" sz="1000" dirty="0" smtClean="0">
              <a:solidFill>
                <a:srgbClr val="59480E"/>
              </a:solidFill>
            </a:endParaRPr>
          </a:p>
          <a:p>
            <a:pPr marL="342900" indent="-342900">
              <a:buFont typeface="+mj-lt"/>
              <a:buAutoNum type="arabicPeriod"/>
            </a:pPr>
            <a:r>
              <a:rPr lang="en-US" sz="2000" dirty="0" smtClean="0">
                <a:solidFill>
                  <a:srgbClr val="59480E"/>
                </a:solidFill>
              </a:rPr>
              <a:t>Clean </a:t>
            </a:r>
          </a:p>
          <a:p>
            <a:pPr marL="342900" indent="-342900">
              <a:buFont typeface="+mj-lt"/>
              <a:buAutoNum type="arabicPeriod"/>
            </a:pPr>
            <a:r>
              <a:rPr lang="en-US" sz="2000" dirty="0" smtClean="0">
                <a:solidFill>
                  <a:srgbClr val="59480E"/>
                </a:solidFill>
              </a:rPr>
              <a:t>Separate</a:t>
            </a:r>
          </a:p>
          <a:p>
            <a:pPr marL="342900" indent="-342900">
              <a:buFont typeface="+mj-lt"/>
              <a:buAutoNum type="arabicPeriod"/>
            </a:pPr>
            <a:r>
              <a:rPr lang="en-US" sz="2000" dirty="0" smtClean="0">
                <a:solidFill>
                  <a:srgbClr val="59480E"/>
                </a:solidFill>
              </a:rPr>
              <a:t>Cook </a:t>
            </a:r>
          </a:p>
          <a:p>
            <a:pPr marL="342900" indent="-342900">
              <a:buFont typeface="+mj-lt"/>
              <a:buAutoNum type="arabicPeriod"/>
            </a:pPr>
            <a:r>
              <a:rPr lang="en-US" sz="2000" dirty="0" smtClean="0">
                <a:solidFill>
                  <a:srgbClr val="59480E"/>
                </a:solidFill>
              </a:rPr>
              <a:t>Chill</a:t>
            </a:r>
            <a:endParaRPr lang="en-US" sz="2000" dirty="0">
              <a:solidFill>
                <a:srgbClr val="59480E"/>
              </a:solidFill>
            </a:endParaRPr>
          </a:p>
          <a:p>
            <a:r>
              <a:rPr lang="en-US" dirty="0">
                <a:solidFill>
                  <a:srgbClr val="59480E"/>
                </a:solidFill>
              </a:rPr>
              <a:t>	</a:t>
            </a:r>
            <a:r>
              <a:rPr lang="en-US" dirty="0"/>
              <a:t>		</a:t>
            </a:r>
          </a:p>
          <a:p>
            <a:endParaRPr lang="en-US" dirty="0" smtClean="0">
              <a:solidFill>
                <a:srgbClr val="59480E"/>
              </a:solidFill>
            </a:endParaRPr>
          </a:p>
          <a:p>
            <a:endParaRPr lang="en-US" dirty="0">
              <a:solidFill>
                <a:srgbClr val="59480E"/>
              </a:solidFill>
            </a:endParaRPr>
          </a:p>
          <a:p>
            <a:endParaRPr lang="en-US" dirty="0" smtClean="0">
              <a:solidFill>
                <a:srgbClr val="59480E"/>
              </a:solidFill>
            </a:endParaRPr>
          </a:p>
          <a:p>
            <a:endParaRPr lang="en-US" dirty="0">
              <a:solidFill>
                <a:srgbClr val="59480E"/>
              </a:solidFill>
            </a:endParaRPr>
          </a:p>
          <a:p>
            <a:endParaRPr lang="en-US" dirty="0" smtClean="0">
              <a:solidFill>
                <a:srgbClr val="59480E"/>
              </a:solidFill>
            </a:endParaRPr>
          </a:p>
          <a:p>
            <a:endParaRPr lang="en-US" dirty="0">
              <a:solidFill>
                <a:srgbClr val="59480E"/>
              </a:solidFill>
            </a:endParaRPr>
          </a:p>
          <a:p>
            <a:endParaRPr lang="en-US" dirty="0" smtClean="0">
              <a:solidFill>
                <a:srgbClr val="59480E"/>
              </a:solidFill>
            </a:endParaRPr>
          </a:p>
          <a:p>
            <a:endParaRPr lang="en-US" dirty="0">
              <a:solidFill>
                <a:srgbClr val="59480E"/>
              </a:solidFill>
            </a:endParaRPr>
          </a:p>
          <a:p>
            <a:endParaRPr lang="en-US" dirty="0">
              <a:solidFill>
                <a:srgbClr val="59480E"/>
              </a:solidFill>
            </a:endParaRPr>
          </a:p>
        </p:txBody>
      </p:sp>
    </p:spTree>
    <p:extLst>
      <p:ext uri="{BB962C8B-B14F-4D97-AF65-F5344CB8AC3E}">
        <p14:creationId xmlns:p14="http://schemas.microsoft.com/office/powerpoint/2010/main" val="1810971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Shigella</a:t>
            </a:r>
            <a:endParaRPr lang="en-US" dirty="0"/>
          </a:p>
        </p:txBody>
      </p:sp>
      <p:pic>
        <p:nvPicPr>
          <p:cNvPr id="5" name="Picture 4" descr="zzz_travelers-diarrhea_Piotr-Marcinski-Fotolia-300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25" y="2184399"/>
            <a:ext cx="4341275" cy="4022915"/>
          </a:xfrm>
          <a:prstGeom prst="rect">
            <a:avLst/>
          </a:prstGeom>
        </p:spPr>
      </p:pic>
      <p:pic>
        <p:nvPicPr>
          <p:cNvPr id="6" name="Picture 5" descr="diarrhe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700" y="2146705"/>
            <a:ext cx="3746500" cy="4149510"/>
          </a:xfrm>
          <a:prstGeom prst="rect">
            <a:avLst/>
          </a:prstGeom>
        </p:spPr>
      </p:pic>
      <p:sp>
        <p:nvSpPr>
          <p:cNvPr id="7" name="TextBox 6"/>
          <p:cNvSpPr txBox="1"/>
          <p:nvPr/>
        </p:nvSpPr>
        <p:spPr>
          <a:xfrm>
            <a:off x="309825" y="1561929"/>
            <a:ext cx="8034075" cy="584776"/>
          </a:xfrm>
          <a:prstGeom prst="rect">
            <a:avLst/>
          </a:prstGeom>
          <a:noFill/>
        </p:spPr>
        <p:txBody>
          <a:bodyPr wrap="square" rtlCol="0">
            <a:spAutoFit/>
          </a:bodyPr>
          <a:lstStyle/>
          <a:p>
            <a:r>
              <a:rPr lang="en-US" sz="3200" dirty="0" smtClean="0">
                <a:solidFill>
                  <a:srgbClr val="59480E"/>
                </a:solidFill>
              </a:rPr>
              <a:t>Patient with diarrhea</a:t>
            </a:r>
            <a:endParaRPr lang="en-US" sz="3200" dirty="0">
              <a:solidFill>
                <a:srgbClr val="59480E"/>
              </a:solidFill>
            </a:endParaRPr>
          </a:p>
        </p:txBody>
      </p:sp>
    </p:spTree>
    <p:extLst>
      <p:ext uri="{BB962C8B-B14F-4D97-AF65-F5344CB8AC3E}">
        <p14:creationId xmlns:p14="http://schemas.microsoft.com/office/powerpoint/2010/main" val="1952544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4762"/>
            <a:ext cx="7556313" cy="1116106"/>
          </a:xfrm>
        </p:spPr>
        <p:txBody>
          <a:bodyPr/>
          <a:lstStyle/>
          <a:p>
            <a:r>
              <a:rPr lang="en-US" dirty="0" err="1" smtClean="0"/>
              <a:t>Staphlococcus</a:t>
            </a:r>
            <a:endParaRPr lang="en-US" dirty="0"/>
          </a:p>
        </p:txBody>
      </p:sp>
      <p:pic>
        <p:nvPicPr>
          <p:cNvPr id="4" name="Picture 3" descr="staph~on~chee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230868"/>
            <a:ext cx="3572933" cy="2679700"/>
          </a:xfrm>
          <a:prstGeom prst="rect">
            <a:avLst/>
          </a:prstGeom>
        </p:spPr>
      </p:pic>
      <p:sp>
        <p:nvSpPr>
          <p:cNvPr id="6" name="TextBox 5"/>
          <p:cNvSpPr txBox="1"/>
          <p:nvPr/>
        </p:nvSpPr>
        <p:spPr>
          <a:xfrm>
            <a:off x="393700" y="861536"/>
            <a:ext cx="7424207" cy="369332"/>
          </a:xfrm>
          <a:prstGeom prst="rect">
            <a:avLst/>
          </a:prstGeom>
          <a:noFill/>
        </p:spPr>
        <p:txBody>
          <a:bodyPr wrap="square" rtlCol="0">
            <a:spAutoFit/>
          </a:bodyPr>
          <a:lstStyle/>
          <a:p>
            <a:r>
              <a:rPr lang="en-US" dirty="0" smtClean="0">
                <a:solidFill>
                  <a:srgbClr val="59480E"/>
                </a:solidFill>
              </a:rPr>
              <a:t>Patients with Staph infection (MRSA)</a:t>
            </a:r>
            <a:endParaRPr lang="en-US" dirty="0">
              <a:solidFill>
                <a:srgbClr val="59480E"/>
              </a:solidFill>
            </a:endParaRPr>
          </a:p>
        </p:txBody>
      </p:sp>
      <p:pic>
        <p:nvPicPr>
          <p:cNvPr id="7" name="Picture 6" descr="Methicillin_Resistant_Staphylococcus_Aureus-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174" y="1230868"/>
            <a:ext cx="3623733" cy="2717800"/>
          </a:xfrm>
          <a:prstGeom prst="rect">
            <a:avLst/>
          </a:prstGeom>
        </p:spPr>
      </p:pic>
      <p:pic>
        <p:nvPicPr>
          <p:cNvPr id="8" name="Picture 7" descr="20080204-k8miney8a2u3q8mat7dcg6fwxu.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3" y="4357132"/>
            <a:ext cx="3572933" cy="2403560"/>
          </a:xfrm>
          <a:prstGeom prst="rect">
            <a:avLst/>
          </a:prstGeom>
        </p:spPr>
      </p:pic>
      <p:pic>
        <p:nvPicPr>
          <p:cNvPr id="9" name="Picture 8"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707" y="4357132"/>
            <a:ext cx="3505200" cy="2324100"/>
          </a:xfrm>
          <a:prstGeom prst="rect">
            <a:avLst/>
          </a:prstGeom>
        </p:spPr>
      </p:pic>
      <p:sp>
        <p:nvSpPr>
          <p:cNvPr id="10" name="TextBox 9"/>
          <p:cNvSpPr txBox="1"/>
          <p:nvPr/>
        </p:nvSpPr>
        <p:spPr>
          <a:xfrm>
            <a:off x="393700" y="3948668"/>
            <a:ext cx="2857500" cy="369332"/>
          </a:xfrm>
          <a:prstGeom prst="rect">
            <a:avLst/>
          </a:prstGeom>
          <a:noFill/>
        </p:spPr>
        <p:txBody>
          <a:bodyPr wrap="square" rtlCol="0">
            <a:spAutoFit/>
          </a:bodyPr>
          <a:lstStyle/>
          <a:p>
            <a:r>
              <a:rPr lang="en-US" dirty="0" smtClean="0">
                <a:solidFill>
                  <a:srgbClr val="59480E"/>
                </a:solidFill>
              </a:rPr>
              <a:t>Boils or Pimples</a:t>
            </a:r>
            <a:endParaRPr lang="en-US" dirty="0">
              <a:solidFill>
                <a:srgbClr val="59480E"/>
              </a:solidFill>
            </a:endParaRPr>
          </a:p>
        </p:txBody>
      </p:sp>
    </p:spTree>
    <p:extLst>
      <p:ext uri="{BB962C8B-B14F-4D97-AF65-F5344CB8AC3E}">
        <p14:creationId xmlns:p14="http://schemas.microsoft.com/office/powerpoint/2010/main" val="3859276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Streptococcous</a:t>
            </a:r>
            <a:endParaRPr lang="en-US" dirty="0"/>
          </a:p>
        </p:txBody>
      </p:sp>
      <p:pic>
        <p:nvPicPr>
          <p:cNvPr id="4" name="Picture 3" descr="230px-Pos_stre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706" y="1955800"/>
            <a:ext cx="3321704" cy="3928276"/>
          </a:xfrm>
          <a:prstGeom prst="rect">
            <a:avLst/>
          </a:prstGeom>
        </p:spPr>
      </p:pic>
      <p:pic>
        <p:nvPicPr>
          <p:cNvPr id="5" name="Picture 4" descr="pneumococcal_pneumon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4" y="1955800"/>
            <a:ext cx="5080000" cy="4064000"/>
          </a:xfrm>
          <a:prstGeom prst="rect">
            <a:avLst/>
          </a:prstGeom>
        </p:spPr>
      </p:pic>
      <p:sp>
        <p:nvSpPr>
          <p:cNvPr id="6" name="TextBox 5"/>
          <p:cNvSpPr txBox="1"/>
          <p:nvPr/>
        </p:nvSpPr>
        <p:spPr>
          <a:xfrm>
            <a:off x="282574" y="1498600"/>
            <a:ext cx="4746626" cy="369332"/>
          </a:xfrm>
          <a:prstGeom prst="rect">
            <a:avLst/>
          </a:prstGeom>
          <a:noFill/>
        </p:spPr>
        <p:txBody>
          <a:bodyPr wrap="square" rtlCol="0">
            <a:spAutoFit/>
          </a:bodyPr>
          <a:lstStyle/>
          <a:p>
            <a:r>
              <a:rPr lang="en-US" dirty="0" smtClean="0">
                <a:solidFill>
                  <a:srgbClr val="59480E"/>
                </a:solidFill>
              </a:rPr>
              <a:t>Streptococcal Pneumonia</a:t>
            </a:r>
            <a:endParaRPr lang="en-US" dirty="0">
              <a:solidFill>
                <a:srgbClr val="59480E"/>
              </a:solidFill>
            </a:endParaRPr>
          </a:p>
        </p:txBody>
      </p:sp>
      <p:sp>
        <p:nvSpPr>
          <p:cNvPr id="7" name="TextBox 6"/>
          <p:cNvSpPr txBox="1"/>
          <p:nvPr/>
        </p:nvSpPr>
        <p:spPr>
          <a:xfrm>
            <a:off x="5360706" y="1600200"/>
            <a:ext cx="2590800" cy="369332"/>
          </a:xfrm>
          <a:prstGeom prst="rect">
            <a:avLst/>
          </a:prstGeom>
          <a:noFill/>
        </p:spPr>
        <p:txBody>
          <a:bodyPr wrap="square" rtlCol="0">
            <a:spAutoFit/>
          </a:bodyPr>
          <a:lstStyle/>
          <a:p>
            <a:r>
              <a:rPr lang="en-US" dirty="0" smtClean="0">
                <a:solidFill>
                  <a:srgbClr val="59480E"/>
                </a:solidFill>
              </a:rPr>
              <a:t>Strep Throat</a:t>
            </a:r>
            <a:endParaRPr lang="en-US" dirty="0">
              <a:solidFill>
                <a:srgbClr val="59480E"/>
              </a:solidFill>
            </a:endParaRPr>
          </a:p>
        </p:txBody>
      </p:sp>
    </p:spTree>
    <p:extLst>
      <p:ext uri="{BB962C8B-B14F-4D97-AF65-F5344CB8AC3E}">
        <p14:creationId xmlns:p14="http://schemas.microsoft.com/office/powerpoint/2010/main" val="35719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How to prevent the spread of GERMS</a:t>
            </a:r>
            <a:endParaRPr lang="en-US" sz="3200" u="sng" dirty="0"/>
          </a:p>
        </p:txBody>
      </p:sp>
      <p:sp>
        <p:nvSpPr>
          <p:cNvPr id="4" name="Content Placeholder 3"/>
          <p:cNvSpPr>
            <a:spLocks noGrp="1"/>
          </p:cNvSpPr>
          <p:nvPr>
            <p:ph sz="half" idx="1"/>
          </p:nvPr>
        </p:nvSpPr>
        <p:spPr>
          <a:xfrm>
            <a:off x="4714686" y="1600214"/>
            <a:ext cx="3946713" cy="4419585"/>
          </a:xfrm>
        </p:spPr>
        <p:txBody>
          <a:bodyPr>
            <a:noAutofit/>
          </a:bodyPr>
          <a:lstStyle/>
          <a:p>
            <a:pPr>
              <a:buFont typeface="Wingdings" charset="2"/>
              <a:buChar char="ü"/>
            </a:pPr>
            <a:r>
              <a:rPr lang="en-US" sz="2800" b="1" dirty="0" smtClean="0"/>
              <a:t>  </a:t>
            </a:r>
            <a:r>
              <a:rPr lang="en-US" sz="2800" b="1" dirty="0" smtClean="0">
                <a:solidFill>
                  <a:schemeClr val="tx2">
                    <a:lumMod val="50000"/>
                  </a:schemeClr>
                </a:solidFill>
              </a:rPr>
              <a:t>WASH YOUR HANDS</a:t>
            </a:r>
          </a:p>
          <a:p>
            <a:pPr>
              <a:buFont typeface="Wingdings" charset="2"/>
              <a:buChar char="ü"/>
            </a:pPr>
            <a:r>
              <a:rPr lang="en-US" sz="2800" dirty="0" smtClean="0">
                <a:solidFill>
                  <a:schemeClr val="tx2">
                    <a:lumMod val="50000"/>
                  </a:schemeClr>
                </a:solidFill>
              </a:rPr>
              <a:t> Do NOT cough/ sneeze into your hands</a:t>
            </a:r>
          </a:p>
          <a:p>
            <a:pPr>
              <a:buFont typeface="Wingdings" charset="2"/>
              <a:buChar char="ü"/>
            </a:pPr>
            <a:r>
              <a:rPr lang="en-US" sz="2800" dirty="0" smtClean="0">
                <a:solidFill>
                  <a:schemeClr val="tx2">
                    <a:lumMod val="50000"/>
                  </a:schemeClr>
                </a:solidFill>
              </a:rPr>
              <a:t> Do NOT put your finger in your nose, mouth, or eyes</a:t>
            </a:r>
            <a:endParaRPr lang="en-US" sz="2800" dirty="0"/>
          </a:p>
        </p:txBody>
      </p:sp>
      <p:sp>
        <p:nvSpPr>
          <p:cNvPr id="8" name="Content Placeholder 7"/>
          <p:cNvSpPr>
            <a:spLocks noGrp="1"/>
          </p:cNvSpPr>
          <p:nvPr>
            <p:ph sz="half" idx="15"/>
          </p:nvPr>
        </p:nvSpPr>
        <p:spPr/>
        <p:txBody>
          <a:bodyPr/>
          <a:lstStyle/>
          <a:p>
            <a:r>
              <a:rPr lang="en-US" dirty="0" smtClean="0"/>
              <a:t>\</a:t>
            </a:r>
            <a:endParaRPr lang="en-US" dirty="0"/>
          </a:p>
        </p:txBody>
      </p:sp>
      <p:pic>
        <p:nvPicPr>
          <p:cNvPr id="10" name="Picture 9"/>
          <p:cNvPicPr>
            <a:picLocks noChangeAspect="1"/>
          </p:cNvPicPr>
          <p:nvPr/>
        </p:nvPicPr>
        <p:blipFill>
          <a:blip r:embed="rId3"/>
          <a:stretch>
            <a:fillRect/>
          </a:stretch>
        </p:blipFill>
        <p:spPr>
          <a:xfrm>
            <a:off x="352329" y="1600215"/>
            <a:ext cx="4270471" cy="427047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When should you wash your hands?</a:t>
            </a:r>
            <a:endParaRPr lang="en-US" sz="3500" dirty="0"/>
          </a:p>
        </p:txBody>
      </p:sp>
      <p:sp>
        <p:nvSpPr>
          <p:cNvPr id="6" name="Content Placeholder 5"/>
          <p:cNvSpPr>
            <a:spLocks noGrp="1"/>
          </p:cNvSpPr>
          <p:nvPr>
            <p:ph idx="1"/>
          </p:nvPr>
        </p:nvSpPr>
        <p:spPr>
          <a:xfrm>
            <a:off x="498474" y="1320800"/>
            <a:ext cx="7556313" cy="4648200"/>
          </a:xfrm>
        </p:spPr>
        <p:txBody>
          <a:bodyPr>
            <a:normAutofit/>
          </a:bodyPr>
          <a:lstStyle/>
          <a:p>
            <a:pPr>
              <a:buFont typeface="Wingdings" charset="2"/>
              <a:buChar char="ü"/>
            </a:pPr>
            <a:r>
              <a:rPr lang="en-US" sz="2400" dirty="0" smtClean="0">
                <a:solidFill>
                  <a:srgbClr val="694709"/>
                </a:solidFill>
              </a:rPr>
              <a:t> Before preparing or eating food</a:t>
            </a:r>
          </a:p>
          <a:p>
            <a:pPr>
              <a:buFont typeface="Wingdings" charset="2"/>
              <a:buChar char="ü"/>
            </a:pPr>
            <a:r>
              <a:rPr lang="en-US" sz="2400" dirty="0" smtClean="0">
                <a:solidFill>
                  <a:srgbClr val="694709"/>
                </a:solidFill>
              </a:rPr>
              <a:t> After going to the bathroom</a:t>
            </a:r>
          </a:p>
          <a:p>
            <a:pPr>
              <a:buFont typeface="Wingdings" charset="2"/>
              <a:buChar char="ü"/>
            </a:pPr>
            <a:r>
              <a:rPr lang="en-US" sz="2400" dirty="0" smtClean="0">
                <a:solidFill>
                  <a:srgbClr val="694709"/>
                </a:solidFill>
              </a:rPr>
              <a:t> Before and after caring for or playing with someone who is sick</a:t>
            </a:r>
          </a:p>
          <a:p>
            <a:pPr>
              <a:buFont typeface="Wingdings" charset="2"/>
              <a:buChar char="ü"/>
            </a:pPr>
            <a:r>
              <a:rPr lang="en-US" sz="2400" dirty="0" smtClean="0">
                <a:solidFill>
                  <a:srgbClr val="694709"/>
                </a:solidFill>
              </a:rPr>
              <a:t> After blowing your nose, coughing, or sneezing</a:t>
            </a:r>
          </a:p>
          <a:p>
            <a:pPr>
              <a:buFont typeface="Wingdings" charset="2"/>
              <a:buChar char="ü"/>
            </a:pPr>
            <a:r>
              <a:rPr lang="en-US" sz="2400" dirty="0" smtClean="0">
                <a:solidFill>
                  <a:srgbClr val="694709"/>
                </a:solidFill>
              </a:rPr>
              <a:t> After taking out the trash</a:t>
            </a:r>
          </a:p>
          <a:p>
            <a:pPr>
              <a:buFont typeface="Wingdings" charset="2"/>
              <a:buChar char="ü"/>
            </a:pPr>
            <a:r>
              <a:rPr lang="en-US" sz="2400" dirty="0" smtClean="0">
                <a:solidFill>
                  <a:srgbClr val="694709"/>
                </a:solidFill>
              </a:rPr>
              <a:t> Before and after treating a wound</a:t>
            </a:r>
          </a:p>
          <a:p>
            <a:pPr>
              <a:buFont typeface="Wingdings" charset="2"/>
              <a:buChar char="ü"/>
            </a:pPr>
            <a:r>
              <a:rPr lang="en-US" sz="2400" dirty="0" smtClean="0">
                <a:solidFill>
                  <a:srgbClr val="694709"/>
                </a:solidFill>
              </a:rPr>
              <a:t> If your hands look dirty</a:t>
            </a:r>
            <a:endParaRPr lang="en-US" sz="2400" dirty="0">
              <a:solidFill>
                <a:srgbClr val="694709"/>
              </a:solidFill>
            </a:endParaRPr>
          </a:p>
        </p:txBody>
      </p:sp>
      <p:pic>
        <p:nvPicPr>
          <p:cNvPr id="7" name="Picture 6"/>
          <p:cNvPicPr>
            <a:picLocks noChangeAspect="1"/>
          </p:cNvPicPr>
          <p:nvPr/>
        </p:nvPicPr>
        <p:blipFill>
          <a:blip r:embed="rId3"/>
          <a:stretch>
            <a:fillRect/>
          </a:stretch>
        </p:blipFill>
        <p:spPr>
          <a:xfrm>
            <a:off x="5899151" y="4070350"/>
            <a:ext cx="2983907" cy="2286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Wash your Hands</a:t>
            </a:r>
            <a:endParaRPr lang="en-US" dirty="0"/>
          </a:p>
        </p:txBody>
      </p:sp>
      <p:sp>
        <p:nvSpPr>
          <p:cNvPr id="4" name="Content Placeholder 3"/>
          <p:cNvSpPr>
            <a:spLocks noGrp="1"/>
          </p:cNvSpPr>
          <p:nvPr>
            <p:ph sz="half" idx="1"/>
          </p:nvPr>
        </p:nvSpPr>
        <p:spPr>
          <a:xfrm>
            <a:off x="292100" y="1422400"/>
            <a:ext cx="4394200" cy="5765800"/>
          </a:xfrm>
        </p:spPr>
        <p:txBody>
          <a:bodyPr>
            <a:noAutofit/>
          </a:bodyPr>
          <a:lstStyle/>
          <a:p>
            <a:r>
              <a:rPr lang="en-US" sz="2400" dirty="0" smtClean="0">
                <a:solidFill>
                  <a:srgbClr val="694709"/>
                </a:solidFill>
              </a:rPr>
              <a:t>Rub your hands together under warm water</a:t>
            </a:r>
          </a:p>
          <a:p>
            <a:r>
              <a:rPr lang="en-US" sz="2400" dirty="0" smtClean="0">
                <a:solidFill>
                  <a:srgbClr val="694709"/>
                </a:solidFill>
              </a:rPr>
              <a:t>Apply soap and rub hands with soap for at least 20 seconds (Happy Birthday)</a:t>
            </a:r>
          </a:p>
          <a:p>
            <a:r>
              <a:rPr lang="en-US" sz="2400" dirty="0" smtClean="0">
                <a:solidFill>
                  <a:srgbClr val="694709"/>
                </a:solidFill>
              </a:rPr>
              <a:t>Wash your hands, wrists, and fingernails.</a:t>
            </a:r>
          </a:p>
          <a:p>
            <a:r>
              <a:rPr lang="en-US" sz="2400" dirty="0" smtClean="0">
                <a:solidFill>
                  <a:srgbClr val="694709"/>
                </a:solidFill>
              </a:rPr>
              <a:t>Rinse with water thoroughly</a:t>
            </a:r>
          </a:p>
          <a:p>
            <a:r>
              <a:rPr lang="en-US" sz="2400" dirty="0" smtClean="0">
                <a:solidFill>
                  <a:srgbClr val="694709"/>
                </a:solidFill>
              </a:rPr>
              <a:t>Dry with a clean towel or air dry</a:t>
            </a:r>
            <a:endParaRPr lang="en-US" sz="2400" dirty="0">
              <a:solidFill>
                <a:srgbClr val="694709"/>
              </a:solidFill>
            </a:endParaRPr>
          </a:p>
        </p:txBody>
      </p:sp>
      <p:pic>
        <p:nvPicPr>
          <p:cNvPr id="6" name="Picture 5"/>
          <p:cNvPicPr>
            <a:picLocks noChangeAspect="1" noChangeArrowheads="1"/>
          </p:cNvPicPr>
          <p:nvPr/>
        </p:nvPicPr>
        <p:blipFill>
          <a:blip r:embed="rId3"/>
          <a:srcRect/>
          <a:stretch>
            <a:fillRect/>
          </a:stretch>
        </p:blipFill>
        <p:spPr bwMode="auto">
          <a:xfrm>
            <a:off x="4787899" y="1139524"/>
            <a:ext cx="3116155" cy="1789671"/>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auto">
          <a:xfrm>
            <a:off x="4787901" y="2929195"/>
            <a:ext cx="3116154" cy="1745337"/>
          </a:xfrm>
          <a:prstGeom prst="rect">
            <a:avLst/>
          </a:prstGeom>
          <a:noFill/>
          <a:ln w="9525">
            <a:noFill/>
            <a:miter lim="800000"/>
            <a:headEnd/>
            <a:tailEnd/>
          </a:ln>
        </p:spPr>
      </p:pic>
      <p:pic>
        <p:nvPicPr>
          <p:cNvPr id="8" name="Picture 7"/>
          <p:cNvPicPr>
            <a:picLocks noChangeAspect="1" noChangeArrowheads="1"/>
          </p:cNvPicPr>
          <p:nvPr/>
        </p:nvPicPr>
        <p:blipFill>
          <a:blip r:embed="rId5"/>
          <a:srcRect/>
          <a:stretch>
            <a:fillRect/>
          </a:stretch>
        </p:blipFill>
        <p:spPr bwMode="auto">
          <a:xfrm>
            <a:off x="4787900" y="4674532"/>
            <a:ext cx="3116155" cy="2005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some things I should avoid regarding hand washing? </a:t>
            </a:r>
            <a:r>
              <a:rPr lang="en-US" dirty="0"/>
              <a:t/>
            </a:r>
            <a:br>
              <a:rPr lang="en-US" dirty="0"/>
            </a:br>
            <a:endParaRPr lang="en-US" dirty="0"/>
          </a:p>
        </p:txBody>
      </p:sp>
      <p:sp>
        <p:nvSpPr>
          <p:cNvPr id="3" name="Content Placeholder 2"/>
          <p:cNvSpPr>
            <a:spLocks noGrp="1"/>
          </p:cNvSpPr>
          <p:nvPr>
            <p:ph sz="half" idx="1"/>
          </p:nvPr>
        </p:nvSpPr>
        <p:spPr>
          <a:xfrm>
            <a:off x="498517" y="1985962"/>
            <a:ext cx="7556269" cy="4414837"/>
          </a:xfrm>
        </p:spPr>
        <p:txBody>
          <a:bodyPr/>
          <a:lstStyle/>
          <a:p>
            <a:pPr lvl="1"/>
            <a:r>
              <a:rPr lang="en-US" sz="3200" b="1" dirty="0" smtClean="0">
                <a:solidFill>
                  <a:srgbClr val="59480E"/>
                </a:solidFill>
              </a:rPr>
              <a:t>DON'T </a:t>
            </a:r>
            <a:r>
              <a:rPr lang="en-US" sz="3200" dirty="0">
                <a:solidFill>
                  <a:srgbClr val="59480E"/>
                </a:solidFill>
              </a:rPr>
              <a:t>use a single damp cloth to wash a group of children's hands. </a:t>
            </a:r>
          </a:p>
          <a:p>
            <a:pPr lvl="1"/>
            <a:r>
              <a:rPr lang="en-US" sz="3200" b="1" dirty="0">
                <a:solidFill>
                  <a:srgbClr val="59480E"/>
                </a:solidFill>
              </a:rPr>
              <a:t>DON'T </a:t>
            </a:r>
            <a:r>
              <a:rPr lang="en-US" sz="3200" dirty="0">
                <a:solidFill>
                  <a:srgbClr val="59480E"/>
                </a:solidFill>
              </a:rPr>
              <a:t>use a standing basin of water to rinse hands. </a:t>
            </a:r>
          </a:p>
          <a:p>
            <a:pPr lvl="1"/>
            <a:r>
              <a:rPr lang="en-US" sz="3200" b="1" dirty="0">
                <a:solidFill>
                  <a:srgbClr val="59480E"/>
                </a:solidFill>
              </a:rPr>
              <a:t>DON'T </a:t>
            </a:r>
            <a:r>
              <a:rPr lang="en-US" sz="3200" dirty="0">
                <a:solidFill>
                  <a:srgbClr val="59480E"/>
                </a:solidFill>
              </a:rPr>
              <a:t>use a common hand towel. Always use disposable towels. </a:t>
            </a:r>
          </a:p>
          <a:p>
            <a:endParaRPr lang="en-US" dirty="0"/>
          </a:p>
        </p:txBody>
      </p:sp>
    </p:spTree>
    <p:extLst>
      <p:ext uri="{BB962C8B-B14F-4D97-AF65-F5344CB8AC3E}">
        <p14:creationId xmlns:p14="http://schemas.microsoft.com/office/powerpoint/2010/main" val="412471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88900"/>
            <a:ext cx="7610287" cy="1027206"/>
          </a:xfrm>
        </p:spPr>
        <p:txBody>
          <a:bodyPr/>
          <a:lstStyle/>
          <a:p>
            <a:pPr algn="ctr"/>
            <a:r>
              <a:rPr lang="en-US" dirty="0" smtClean="0"/>
              <a:t>Hand Sanitizer</a:t>
            </a:r>
            <a:endParaRPr lang="en-US" dirty="0"/>
          </a:p>
        </p:txBody>
      </p:sp>
      <p:pic>
        <p:nvPicPr>
          <p:cNvPr id="5" name="Picture 4" descr="Bill.handSanitiz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4" y="765176"/>
            <a:ext cx="6426200" cy="5879284"/>
          </a:xfrm>
          <a:prstGeom prst="rect">
            <a:avLst/>
          </a:prstGeom>
        </p:spPr>
      </p:pic>
      <p:sp>
        <p:nvSpPr>
          <p:cNvPr id="7" name="Rectangle 6"/>
          <p:cNvSpPr/>
          <p:nvPr/>
        </p:nvSpPr>
        <p:spPr>
          <a:xfrm>
            <a:off x="6873874" y="2006600"/>
            <a:ext cx="2117537" cy="3477875"/>
          </a:xfrm>
          <a:prstGeom prst="rect">
            <a:avLst/>
          </a:prstGeom>
        </p:spPr>
        <p:txBody>
          <a:bodyPr wrap="square">
            <a:spAutoFit/>
          </a:bodyPr>
          <a:lstStyle/>
          <a:p>
            <a:pPr>
              <a:buNone/>
            </a:pPr>
            <a:r>
              <a:rPr lang="en-US" sz="2000" dirty="0" smtClean="0">
                <a:solidFill>
                  <a:srgbClr val="694709"/>
                </a:solidFill>
              </a:rPr>
              <a:t>*</a:t>
            </a:r>
            <a:r>
              <a:rPr lang="en-US" sz="2000" dirty="0">
                <a:solidFill>
                  <a:srgbClr val="694709"/>
                </a:solidFill>
              </a:rPr>
              <a:t>Wash hands with soap and water </a:t>
            </a:r>
            <a:r>
              <a:rPr lang="en-US" sz="2000" dirty="0" smtClean="0">
                <a:solidFill>
                  <a:srgbClr val="694709"/>
                </a:solidFill>
              </a:rPr>
              <a:t>after:</a:t>
            </a:r>
          </a:p>
          <a:p>
            <a:pPr>
              <a:buNone/>
            </a:pPr>
            <a:endParaRPr lang="en-US" sz="2000" dirty="0">
              <a:solidFill>
                <a:srgbClr val="694709"/>
              </a:solidFill>
            </a:endParaRPr>
          </a:p>
          <a:p>
            <a:pPr marL="342900" indent="-342900">
              <a:buFont typeface="Arial"/>
              <a:buChar char="•"/>
            </a:pPr>
            <a:r>
              <a:rPr lang="en-US" sz="2000" dirty="0" smtClean="0">
                <a:solidFill>
                  <a:srgbClr val="694709"/>
                </a:solidFill>
              </a:rPr>
              <a:t>5</a:t>
            </a:r>
            <a:r>
              <a:rPr lang="en-US" sz="2000" dirty="0">
                <a:solidFill>
                  <a:srgbClr val="694709"/>
                </a:solidFill>
              </a:rPr>
              <a:t>-10 applications of hand </a:t>
            </a:r>
            <a:r>
              <a:rPr lang="en-US" sz="2000" dirty="0" smtClean="0">
                <a:solidFill>
                  <a:srgbClr val="694709"/>
                </a:solidFill>
              </a:rPr>
              <a:t>sanitizer OR</a:t>
            </a:r>
          </a:p>
          <a:p>
            <a:endParaRPr lang="en-US" sz="1400" dirty="0">
              <a:solidFill>
                <a:srgbClr val="694709"/>
              </a:solidFill>
            </a:endParaRPr>
          </a:p>
          <a:p>
            <a:pPr marL="342900" indent="-342900">
              <a:buFont typeface="Arial"/>
              <a:buChar char="•"/>
            </a:pPr>
            <a:r>
              <a:rPr lang="en-US" sz="2000" dirty="0" smtClean="0">
                <a:solidFill>
                  <a:srgbClr val="694709"/>
                </a:solidFill>
              </a:rPr>
              <a:t>if </a:t>
            </a:r>
            <a:r>
              <a:rPr lang="en-US" sz="2000" dirty="0">
                <a:solidFill>
                  <a:srgbClr val="694709"/>
                </a:solidFill>
              </a:rPr>
              <a:t>hands are visibly dirty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5263" y="4624668"/>
            <a:ext cx="6103937" cy="933450"/>
          </a:xfrm>
        </p:spPr>
        <p:txBody>
          <a:bodyPr>
            <a:normAutofit/>
          </a:bodyPr>
          <a:lstStyle/>
          <a:p>
            <a:r>
              <a:rPr lang="en-US" dirty="0" smtClean="0"/>
              <a:t>Hand Washing and Infection Control </a:t>
            </a:r>
            <a:endParaRPr lang="en-US" dirty="0"/>
          </a:p>
        </p:txBody>
      </p:sp>
      <p:sp>
        <p:nvSpPr>
          <p:cNvPr id="3" name="Subtitle 2"/>
          <p:cNvSpPr>
            <a:spLocks noGrp="1"/>
          </p:cNvSpPr>
          <p:nvPr>
            <p:ph type="subTitle" idx="1"/>
          </p:nvPr>
        </p:nvSpPr>
        <p:spPr>
          <a:xfrm>
            <a:off x="513662" y="5558119"/>
            <a:ext cx="8325538" cy="753034"/>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n-US" sz="1800" dirty="0" smtClean="0"/>
          </a:p>
          <a:p>
            <a:pPr algn="ctr"/>
            <a:r>
              <a:rPr lang="en-US" sz="1800" dirty="0" smtClean="0"/>
              <a:t>September 17, 2013</a:t>
            </a:r>
          </a:p>
          <a:p>
            <a:pPr algn="ctr"/>
            <a:endParaRPr lang="en-US" sz="1800" dirty="0"/>
          </a:p>
        </p:txBody>
      </p:sp>
      <p:pic>
        <p:nvPicPr>
          <p:cNvPr id="7" name="Picture 6"/>
          <p:cNvPicPr>
            <a:picLocks noChangeAspect="1"/>
          </p:cNvPicPr>
          <p:nvPr/>
        </p:nvPicPr>
        <p:blipFill>
          <a:blip r:embed="rId2"/>
          <a:stretch>
            <a:fillRect/>
          </a:stretch>
        </p:blipFill>
        <p:spPr>
          <a:xfrm>
            <a:off x="513662" y="325602"/>
            <a:ext cx="3752046" cy="4092252"/>
          </a:xfrm>
          <a:prstGeom prst="rect">
            <a:avLst/>
          </a:prstGeom>
        </p:spPr>
      </p:pic>
      <p:pic>
        <p:nvPicPr>
          <p:cNvPr id="10" name="Picture 9"/>
          <p:cNvPicPr>
            <a:picLocks noChangeAspect="1"/>
          </p:cNvPicPr>
          <p:nvPr/>
        </p:nvPicPr>
        <p:blipFill>
          <a:blip r:embed="rId3"/>
          <a:stretch>
            <a:fillRect/>
          </a:stretch>
        </p:blipFill>
        <p:spPr>
          <a:xfrm>
            <a:off x="4800604" y="325602"/>
            <a:ext cx="1778787" cy="1815592"/>
          </a:xfrm>
          <a:prstGeom prst="rect">
            <a:avLst/>
          </a:prstGeom>
        </p:spPr>
      </p:pic>
      <p:pic>
        <p:nvPicPr>
          <p:cNvPr id="12" name="Picture 11"/>
          <p:cNvPicPr>
            <a:picLocks noChangeAspect="1"/>
          </p:cNvPicPr>
          <p:nvPr/>
        </p:nvPicPr>
        <p:blipFill>
          <a:blip r:embed="rId4"/>
          <a:stretch>
            <a:fillRect/>
          </a:stretch>
        </p:blipFill>
        <p:spPr>
          <a:xfrm>
            <a:off x="7010400" y="325602"/>
            <a:ext cx="1618703" cy="1828800"/>
          </a:xfrm>
          <a:prstGeom prst="rect">
            <a:avLst/>
          </a:prstGeom>
        </p:spPr>
      </p:pic>
      <p:sp>
        <p:nvSpPr>
          <p:cNvPr id="14" name="TextBox 13"/>
          <p:cNvSpPr txBox="1"/>
          <p:nvPr/>
        </p:nvSpPr>
        <p:spPr>
          <a:xfrm>
            <a:off x="5372838" y="2946701"/>
            <a:ext cx="184666" cy="369332"/>
          </a:xfrm>
          <a:prstGeom prst="rect">
            <a:avLst/>
          </a:prstGeom>
          <a:noFill/>
        </p:spPr>
        <p:txBody>
          <a:bodyPr wrap="none" rtlCol="0">
            <a:spAutoFit/>
          </a:bodyPr>
          <a:lstStyle/>
          <a:p>
            <a:endParaRPr lang="en-US" dirty="0"/>
          </a:p>
        </p:txBody>
      </p:sp>
      <p:sp>
        <p:nvSpPr>
          <p:cNvPr id="15" name="TextBox 14"/>
          <p:cNvSpPr txBox="1"/>
          <p:nvPr/>
        </p:nvSpPr>
        <p:spPr>
          <a:xfrm>
            <a:off x="5525238" y="3099101"/>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5"/>
          <a:stretch>
            <a:fillRect/>
          </a:stretch>
        </p:blipFill>
        <p:spPr>
          <a:xfrm>
            <a:off x="7010399" y="2423981"/>
            <a:ext cx="1618703" cy="1784104"/>
          </a:xfrm>
          <a:prstGeom prst="rect">
            <a:avLst/>
          </a:prstGeom>
        </p:spPr>
      </p:pic>
      <p:pic>
        <p:nvPicPr>
          <p:cNvPr id="18" name="Picture 17"/>
          <p:cNvPicPr>
            <a:picLocks noChangeAspect="1"/>
          </p:cNvPicPr>
          <p:nvPr/>
        </p:nvPicPr>
        <p:blipFill>
          <a:blip r:embed="rId6"/>
          <a:stretch>
            <a:fillRect/>
          </a:stretch>
        </p:blipFill>
        <p:spPr>
          <a:xfrm>
            <a:off x="4750591" y="2554030"/>
            <a:ext cx="1828800" cy="165405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How Clean are your Hands?</a:t>
            </a:r>
            <a:endParaRPr lang="en-US" dirty="0"/>
          </a:p>
        </p:txBody>
      </p:sp>
      <p:pic>
        <p:nvPicPr>
          <p:cNvPr id="7" name="Content Placeholder 4" descr="hands.jpg"/>
          <p:cNvPicPr>
            <a:picLocks noChangeAspect="1"/>
          </p:cNvPicPr>
          <p:nvPr/>
        </p:nvPicPr>
        <p:blipFill>
          <a:blip r:embed="rId2"/>
          <a:stretch>
            <a:fillRect/>
          </a:stretch>
        </p:blipFill>
        <p:spPr>
          <a:xfrm>
            <a:off x="2019300" y="1323268"/>
            <a:ext cx="5067300" cy="521488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rms-are-not-for-sharing-91258.jpg"/>
          <p:cNvPicPr>
            <a:picLocks noGrp="1" noChangeAspect="1"/>
          </p:cNvPicPr>
          <p:nvPr>
            <p:ph idx="1"/>
          </p:nvPr>
        </p:nvPicPr>
        <p:blipFill>
          <a:blip r:embed="rId3"/>
          <a:srcRect l="-41153" r="-41153"/>
          <a:stretch>
            <a:fillRect/>
          </a:stretch>
        </p:blipFill>
        <p:spPr>
          <a:xfrm>
            <a:off x="-242400" y="711200"/>
            <a:ext cx="9816576" cy="5384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80894"/>
            <a:ext cx="7556313" cy="1116106"/>
          </a:xfrm>
        </p:spPr>
        <p:txBody>
          <a:bodyPr/>
          <a:lstStyle/>
          <a:p>
            <a:pPr algn="ctr"/>
            <a:r>
              <a:rPr lang="en-US" dirty="0" smtClean="0"/>
              <a:t>Germs are Everywhere</a:t>
            </a:r>
            <a:endParaRPr lang="en-US" dirty="0"/>
          </a:p>
        </p:txBody>
      </p:sp>
      <p:pic>
        <p:nvPicPr>
          <p:cNvPr id="8" name="Content Placeholder 7" descr="Untitled.png"/>
          <p:cNvPicPr>
            <a:picLocks noGrp="1" noChangeAspect="1"/>
          </p:cNvPicPr>
          <p:nvPr>
            <p:ph sz="half" idx="17"/>
          </p:nvPr>
        </p:nvPicPr>
        <p:blipFill>
          <a:blip r:embed="rId2"/>
          <a:srcRect l="-35240" r="-35240"/>
          <a:stretch>
            <a:fillRect/>
          </a:stretch>
        </p:blipFill>
        <p:spPr>
          <a:xfrm>
            <a:off x="-137146" y="1028700"/>
            <a:ext cx="5161588" cy="3160368"/>
          </a:xfrm>
        </p:spPr>
      </p:pic>
      <p:pic>
        <p:nvPicPr>
          <p:cNvPr id="11" name="Content Placeholder 10" descr="desktop_germs.gif"/>
          <p:cNvPicPr>
            <a:picLocks noGrp="1" noChangeAspect="1"/>
          </p:cNvPicPr>
          <p:nvPr>
            <p:ph sz="half" idx="18"/>
          </p:nvPr>
        </p:nvPicPr>
        <p:blipFill>
          <a:blip r:embed="rId3"/>
          <a:srcRect l="-2279" r="-2279"/>
          <a:stretch>
            <a:fillRect/>
          </a:stretch>
        </p:blipFill>
        <p:spPr>
          <a:xfrm>
            <a:off x="244153" y="4423577"/>
            <a:ext cx="4077021" cy="2191511"/>
          </a:xfrm>
        </p:spPr>
      </p:pic>
      <p:pic>
        <p:nvPicPr>
          <p:cNvPr id="10" name="Content Placeholder 9" descr="index_10.gif"/>
          <p:cNvPicPr>
            <a:picLocks noGrp="1" noChangeAspect="1"/>
          </p:cNvPicPr>
          <p:nvPr>
            <p:ph sz="half" idx="1"/>
          </p:nvPr>
        </p:nvPicPr>
        <p:blipFill>
          <a:blip r:embed="rId4"/>
          <a:srcRect l="-33748" r="-33748"/>
          <a:stretch>
            <a:fillRect/>
          </a:stretch>
        </p:blipFill>
        <p:spPr>
          <a:xfrm>
            <a:off x="3531376" y="914400"/>
            <a:ext cx="5448503" cy="3388968"/>
          </a:xfrm>
        </p:spPr>
      </p:pic>
      <p:pic>
        <p:nvPicPr>
          <p:cNvPr id="12" name="Content Placeholder 11" descr="bartgerms.jpg"/>
          <p:cNvPicPr>
            <a:picLocks noGrp="1" noChangeAspect="1"/>
          </p:cNvPicPr>
          <p:nvPr>
            <p:ph sz="half" idx="16"/>
          </p:nvPr>
        </p:nvPicPr>
        <p:blipFill>
          <a:blip r:embed="rId5"/>
          <a:srcRect l="-19227" r="-19227"/>
          <a:stretch>
            <a:fillRect/>
          </a:stretch>
        </p:blipFill>
        <p:spPr>
          <a:xfrm>
            <a:off x="4156074" y="4423577"/>
            <a:ext cx="4124325" cy="22168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Think about it….</a:t>
            </a:r>
            <a:endParaRPr lang="en-US" dirty="0"/>
          </a:p>
        </p:txBody>
      </p:sp>
      <p:sp>
        <p:nvSpPr>
          <p:cNvPr id="9" name="Text Placeholder 8"/>
          <p:cNvSpPr>
            <a:spLocks noGrp="1"/>
          </p:cNvSpPr>
          <p:nvPr>
            <p:ph sz="half" idx="1"/>
          </p:nvPr>
        </p:nvSpPr>
        <p:spPr>
          <a:xfrm>
            <a:off x="498518" y="1600200"/>
            <a:ext cx="3657600" cy="4140200"/>
          </a:xfrm>
        </p:spPr>
        <p:txBody>
          <a:bodyPr>
            <a:normAutofit/>
          </a:bodyPr>
          <a:lstStyle/>
          <a:p>
            <a:pPr>
              <a:buFont typeface="Arial"/>
              <a:buChar char="•"/>
            </a:pPr>
            <a:r>
              <a:rPr lang="en-US" sz="2400" dirty="0" smtClean="0">
                <a:solidFill>
                  <a:srgbClr val="694709"/>
                </a:solidFill>
              </a:rPr>
              <a:t>Borrow a pencil</a:t>
            </a:r>
          </a:p>
          <a:p>
            <a:pPr>
              <a:buFont typeface="Arial"/>
              <a:buChar char="•"/>
            </a:pPr>
            <a:r>
              <a:rPr lang="en-US" sz="2400" dirty="0" smtClean="0">
                <a:solidFill>
                  <a:srgbClr val="694709"/>
                </a:solidFill>
              </a:rPr>
              <a:t>Turn a doorknob</a:t>
            </a:r>
          </a:p>
          <a:p>
            <a:pPr>
              <a:buFont typeface="Arial"/>
              <a:buChar char="•"/>
            </a:pPr>
            <a:r>
              <a:rPr lang="en-US" sz="2400" dirty="0" smtClean="0">
                <a:solidFill>
                  <a:srgbClr val="694709"/>
                </a:solidFill>
              </a:rPr>
              <a:t>Talk on the phone</a:t>
            </a:r>
          </a:p>
          <a:p>
            <a:pPr>
              <a:buFont typeface="Arial"/>
              <a:buChar char="•"/>
            </a:pPr>
            <a:r>
              <a:rPr lang="en-US" sz="2400" dirty="0" smtClean="0">
                <a:solidFill>
                  <a:srgbClr val="694709"/>
                </a:solidFill>
              </a:rPr>
              <a:t>Shake hands/high five</a:t>
            </a:r>
          </a:p>
          <a:p>
            <a:pPr>
              <a:buFont typeface="Arial"/>
              <a:buChar char="•"/>
            </a:pPr>
            <a:r>
              <a:rPr lang="en-US" sz="2400" dirty="0" smtClean="0">
                <a:solidFill>
                  <a:srgbClr val="694709"/>
                </a:solidFill>
              </a:rPr>
              <a:t>Touch a ball</a:t>
            </a:r>
          </a:p>
          <a:p>
            <a:pPr>
              <a:buFont typeface="Arial"/>
              <a:buChar char="•"/>
            </a:pPr>
            <a:r>
              <a:rPr lang="en-US" sz="2400" dirty="0" smtClean="0">
                <a:solidFill>
                  <a:srgbClr val="694709"/>
                </a:solidFill>
              </a:rPr>
              <a:t>Use a computer</a:t>
            </a:r>
            <a:endParaRPr lang="en-US" sz="2400" dirty="0">
              <a:solidFill>
                <a:srgbClr val="694709"/>
              </a:solidFill>
            </a:endParaRPr>
          </a:p>
        </p:txBody>
      </p:sp>
      <p:pic>
        <p:nvPicPr>
          <p:cNvPr id="16" name="Content Placeholder 15" descr="pencil_hand1.jpg"/>
          <p:cNvPicPr>
            <a:picLocks noGrp="1" noChangeAspect="1"/>
          </p:cNvPicPr>
          <p:nvPr>
            <p:ph sz="half" idx="2"/>
          </p:nvPr>
        </p:nvPicPr>
        <p:blipFill>
          <a:blip r:embed="rId2"/>
          <a:srcRect t="-7752" b="-7752"/>
          <a:stretch>
            <a:fillRect/>
          </a:stretch>
        </p:blipFill>
        <p:spPr>
          <a:xfrm>
            <a:off x="6861218" y="2362200"/>
            <a:ext cx="1615627" cy="1828800"/>
          </a:xfrm>
        </p:spPr>
      </p:pic>
      <p:pic>
        <p:nvPicPr>
          <p:cNvPr id="13" name="Picture 12"/>
          <p:cNvPicPr>
            <a:picLocks noChangeAspect="1"/>
          </p:cNvPicPr>
          <p:nvPr/>
        </p:nvPicPr>
        <p:blipFill>
          <a:blip r:embed="rId3"/>
          <a:stretch>
            <a:fillRect/>
          </a:stretch>
        </p:blipFill>
        <p:spPr>
          <a:xfrm>
            <a:off x="4445000" y="687911"/>
            <a:ext cx="1828800" cy="3348578"/>
          </a:xfrm>
          <a:prstGeom prst="rect">
            <a:avLst/>
          </a:prstGeom>
        </p:spPr>
      </p:pic>
      <p:pic>
        <p:nvPicPr>
          <p:cNvPr id="17" name="Picture 16"/>
          <p:cNvPicPr>
            <a:picLocks noChangeAspect="1"/>
          </p:cNvPicPr>
          <p:nvPr/>
        </p:nvPicPr>
        <p:blipFill>
          <a:blip r:embed="rId4"/>
          <a:stretch>
            <a:fillRect/>
          </a:stretch>
        </p:blipFill>
        <p:spPr>
          <a:xfrm>
            <a:off x="6442118" y="4445000"/>
            <a:ext cx="2286000" cy="1524000"/>
          </a:xfrm>
          <a:prstGeom prst="rect">
            <a:avLst/>
          </a:prstGeom>
        </p:spPr>
      </p:pic>
      <p:pic>
        <p:nvPicPr>
          <p:cNvPr id="18" name="Picture 17"/>
          <p:cNvPicPr>
            <a:picLocks noChangeAspect="1"/>
          </p:cNvPicPr>
          <p:nvPr/>
        </p:nvPicPr>
        <p:blipFill>
          <a:blip r:embed="rId5"/>
          <a:stretch>
            <a:fillRect/>
          </a:stretch>
        </p:blipFill>
        <p:spPr>
          <a:xfrm>
            <a:off x="3810000" y="4445000"/>
            <a:ext cx="2286000" cy="1524000"/>
          </a:xfrm>
          <a:prstGeom prst="rect">
            <a:avLst/>
          </a:prstGeom>
        </p:spPr>
      </p:pic>
      <p:pic>
        <p:nvPicPr>
          <p:cNvPr id="19" name="Picture 18"/>
          <p:cNvPicPr>
            <a:picLocks noChangeAspect="1"/>
          </p:cNvPicPr>
          <p:nvPr/>
        </p:nvPicPr>
        <p:blipFill>
          <a:blip r:embed="rId6"/>
          <a:stretch>
            <a:fillRect/>
          </a:stretch>
        </p:blipFill>
        <p:spPr>
          <a:xfrm>
            <a:off x="6442118" y="215901"/>
            <a:ext cx="2462783" cy="18470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9765" y="393700"/>
            <a:ext cx="4016633" cy="1162050"/>
          </a:xfrm>
        </p:spPr>
        <p:style>
          <a:lnRef idx="1">
            <a:schemeClr val="accent1"/>
          </a:lnRef>
          <a:fillRef idx="3">
            <a:schemeClr val="accent1"/>
          </a:fillRef>
          <a:effectRef idx="2">
            <a:schemeClr val="accent1"/>
          </a:effectRef>
          <a:fontRef idx="minor">
            <a:schemeClr val="lt1"/>
          </a:fontRef>
        </p:style>
        <p:txBody>
          <a:bodyPr/>
          <a:lstStyle/>
          <a:p>
            <a:r>
              <a:rPr lang="en-US" dirty="0" smtClean="0"/>
              <a:t>Top 7….</a:t>
            </a:r>
            <a:endParaRPr lang="en-US" dirty="0"/>
          </a:p>
        </p:txBody>
      </p:sp>
      <p:sp>
        <p:nvSpPr>
          <p:cNvPr id="9" name="Text Placeholder 8"/>
          <p:cNvSpPr>
            <a:spLocks noGrp="1"/>
          </p:cNvSpPr>
          <p:nvPr>
            <p:ph type="body" sz="half" idx="2"/>
          </p:nvPr>
        </p:nvSpPr>
        <p:spPr>
          <a:xfrm>
            <a:off x="381094" y="1714500"/>
            <a:ext cx="4015304" cy="4411663"/>
          </a:xfrm>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a:buClrTx/>
              <a:buFont typeface="+mj-lt"/>
              <a:buAutoNum type="arabicPeriod"/>
            </a:pPr>
            <a:r>
              <a:rPr lang="en-US" sz="2400" dirty="0" smtClean="0"/>
              <a:t>Money</a:t>
            </a:r>
          </a:p>
          <a:p>
            <a:pPr marL="342900" indent="-342900">
              <a:buClrTx/>
              <a:buFont typeface="+mj-lt"/>
              <a:buAutoNum type="arabicPeriod"/>
            </a:pPr>
            <a:r>
              <a:rPr lang="en-US" sz="2400" dirty="0" smtClean="0"/>
              <a:t>Light switch/door knobs</a:t>
            </a:r>
          </a:p>
          <a:p>
            <a:pPr marL="342900" indent="-342900">
              <a:buClrTx/>
              <a:buFont typeface="+mj-lt"/>
              <a:buAutoNum type="arabicPeriod"/>
            </a:pPr>
            <a:r>
              <a:rPr lang="en-US" sz="2400" dirty="0" smtClean="0"/>
              <a:t>Computer keyboard</a:t>
            </a:r>
          </a:p>
          <a:p>
            <a:pPr marL="342900" indent="-342900">
              <a:buClrTx/>
              <a:buFont typeface="+mj-lt"/>
              <a:buAutoNum type="arabicPeriod"/>
            </a:pPr>
            <a:r>
              <a:rPr lang="en-US" sz="2400" dirty="0" smtClean="0"/>
              <a:t>Cell phone</a:t>
            </a:r>
          </a:p>
          <a:p>
            <a:pPr marL="342900" indent="-342900">
              <a:buClrTx/>
              <a:buFont typeface="+mj-lt"/>
              <a:buAutoNum type="arabicPeriod"/>
            </a:pPr>
            <a:r>
              <a:rPr lang="en-US" sz="2400" dirty="0" smtClean="0"/>
              <a:t>Toilet seat</a:t>
            </a:r>
          </a:p>
          <a:p>
            <a:pPr marL="342900" indent="-342900">
              <a:buClr>
                <a:schemeClr val="bg1"/>
              </a:buClr>
              <a:buFont typeface="+mj-lt"/>
              <a:buAutoNum type="arabicPeriod"/>
            </a:pPr>
            <a:r>
              <a:rPr lang="en-US" sz="2400" dirty="0" smtClean="0"/>
              <a:t>Remote Control</a:t>
            </a:r>
          </a:p>
          <a:p>
            <a:pPr marL="342900" indent="-342900">
              <a:buClrTx/>
              <a:buFont typeface="+mj-lt"/>
              <a:buAutoNum type="arabicPeriod"/>
            </a:pPr>
            <a:r>
              <a:rPr lang="en-US" sz="2400" dirty="0" smtClean="0"/>
              <a:t>Bathtub</a:t>
            </a:r>
          </a:p>
          <a:p>
            <a:pPr marL="342900" indent="-342900">
              <a:buFont typeface="+mj-lt"/>
              <a:buAutoNum type="arabicPeriod"/>
            </a:pPr>
            <a:endParaRPr lang="en-US" sz="1800" dirty="0"/>
          </a:p>
        </p:txBody>
      </p:sp>
      <p:pic>
        <p:nvPicPr>
          <p:cNvPr id="14" name="Picture 13"/>
          <p:cNvPicPr>
            <a:picLocks noChangeAspect="1"/>
          </p:cNvPicPr>
          <p:nvPr/>
        </p:nvPicPr>
        <p:blipFill>
          <a:blip r:embed="rId3"/>
          <a:stretch>
            <a:fillRect/>
          </a:stretch>
        </p:blipFill>
        <p:spPr>
          <a:xfrm>
            <a:off x="4624388" y="2381663"/>
            <a:ext cx="2057400" cy="1814287"/>
          </a:xfrm>
          <a:prstGeom prst="rect">
            <a:avLst/>
          </a:prstGeom>
        </p:spPr>
      </p:pic>
      <p:pic>
        <p:nvPicPr>
          <p:cNvPr id="15" name="Picture 14"/>
          <p:cNvPicPr>
            <a:picLocks noChangeAspect="1"/>
          </p:cNvPicPr>
          <p:nvPr/>
        </p:nvPicPr>
        <p:blipFill>
          <a:blip r:embed="rId4"/>
          <a:stretch>
            <a:fillRect/>
          </a:stretch>
        </p:blipFill>
        <p:spPr>
          <a:xfrm>
            <a:off x="6803145" y="228601"/>
            <a:ext cx="1869858" cy="1823392"/>
          </a:xfrm>
          <a:prstGeom prst="rect">
            <a:avLst/>
          </a:prstGeom>
        </p:spPr>
      </p:pic>
      <p:pic>
        <p:nvPicPr>
          <p:cNvPr id="20" name="Picture 19"/>
          <p:cNvPicPr>
            <a:picLocks noChangeAspect="1"/>
          </p:cNvPicPr>
          <p:nvPr/>
        </p:nvPicPr>
        <p:blipFill>
          <a:blip r:embed="rId5"/>
          <a:stretch>
            <a:fillRect/>
          </a:stretch>
        </p:blipFill>
        <p:spPr>
          <a:xfrm>
            <a:off x="4703636" y="4524150"/>
            <a:ext cx="1978152" cy="1762350"/>
          </a:xfrm>
          <a:prstGeom prst="rect">
            <a:avLst/>
          </a:prstGeom>
        </p:spPr>
      </p:pic>
      <p:pic>
        <p:nvPicPr>
          <p:cNvPr id="12" name="Picture Placeholder 11" descr="7.jpg"/>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8669" r="-18669"/>
          <a:stretch>
            <a:fillRect/>
          </a:stretch>
        </p:blipFill>
        <p:spPr>
          <a:xfrm>
            <a:off x="4637088" y="228600"/>
            <a:ext cx="2057400" cy="2039112"/>
          </a:xfrm>
          <a:prstGeom prst="rect">
            <a:avLst/>
          </a:prstGeom>
        </p:spPr>
      </p:pic>
      <p:pic>
        <p:nvPicPr>
          <p:cNvPr id="16" name="Picture 13" descr="C:\Users\laura\AppData\Local\Microsoft\Windows\Temporary Internet Files\Content.IE5\4HTLI7VP\MPj04225030000[1].jpg"/>
          <p:cNvPicPr>
            <a:picLocks noChangeAspect="1" noChangeArrowheads="1"/>
          </p:cNvPicPr>
          <p:nvPr/>
        </p:nvPicPr>
        <p:blipFill>
          <a:blip r:embed="rId7" cstate="print"/>
          <a:srcRect/>
          <a:stretch>
            <a:fillRect/>
          </a:stretch>
        </p:blipFill>
        <p:spPr bwMode="auto">
          <a:xfrm>
            <a:off x="6881271" y="2400301"/>
            <a:ext cx="1705215" cy="2560319"/>
          </a:xfrm>
          <a:prstGeom prst="rect">
            <a:avLst/>
          </a:prstGeom>
          <a:noFill/>
        </p:spPr>
      </p:pic>
      <p:pic>
        <p:nvPicPr>
          <p:cNvPr id="18" name="Picture 17"/>
          <p:cNvPicPr>
            <a:picLocks noChangeAspect="1"/>
          </p:cNvPicPr>
          <p:nvPr/>
        </p:nvPicPr>
        <p:blipFill>
          <a:blip r:embed="rId8"/>
          <a:stretch>
            <a:fillRect/>
          </a:stretch>
        </p:blipFill>
        <p:spPr>
          <a:xfrm>
            <a:off x="7206917" y="5164138"/>
            <a:ext cx="1466086" cy="14660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bacteria.jpg"/>
          <p:cNvPicPr>
            <a:picLocks noChangeAspect="1"/>
          </p:cNvPicPr>
          <p:nvPr/>
        </p:nvPicPr>
        <p:blipFill>
          <a:blip r:embed="rId3"/>
          <a:stretch>
            <a:fillRect/>
          </a:stretch>
        </p:blipFill>
        <p:spPr>
          <a:xfrm>
            <a:off x="1727200" y="-1"/>
            <a:ext cx="5207000" cy="68558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transmission</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lvl="1"/>
            <a:r>
              <a:rPr lang="en-US" sz="2400" u="sng" dirty="0" smtClean="0">
                <a:solidFill>
                  <a:schemeClr val="accent1"/>
                </a:solidFill>
              </a:rPr>
              <a:t>parent to child</a:t>
            </a:r>
          </a:p>
          <a:p>
            <a:pPr lvl="2"/>
            <a:r>
              <a:rPr lang="en-US" dirty="0" smtClean="0">
                <a:solidFill>
                  <a:schemeClr val="accent1"/>
                </a:solidFill>
              </a:rPr>
              <a:t>Ex: sperm, placenta, milk, or during birth</a:t>
            </a:r>
          </a:p>
          <a:p>
            <a:pPr lvl="1"/>
            <a:r>
              <a:rPr lang="en-US" sz="2400" u="sng" dirty="0" smtClean="0">
                <a:solidFill>
                  <a:schemeClr val="accent1"/>
                </a:solidFill>
              </a:rPr>
              <a:t>Person-to-person </a:t>
            </a:r>
            <a:r>
              <a:rPr lang="en-US" dirty="0" smtClean="0">
                <a:solidFill>
                  <a:schemeClr val="accent1"/>
                </a:solidFill>
              </a:rPr>
              <a:t>spread of infection through one or more of the following routes:</a:t>
            </a:r>
          </a:p>
          <a:p>
            <a:pPr lvl="2"/>
            <a:r>
              <a:rPr lang="en-US" dirty="0" smtClean="0">
                <a:solidFill>
                  <a:schemeClr val="accent1"/>
                </a:solidFill>
              </a:rPr>
              <a:t>Direct or indirect contact</a:t>
            </a:r>
          </a:p>
          <a:p>
            <a:pPr lvl="2"/>
            <a:r>
              <a:rPr lang="en-US" dirty="0" smtClean="0">
                <a:solidFill>
                  <a:schemeClr val="accent1"/>
                </a:solidFill>
              </a:rPr>
              <a:t>Common vehicle (via food, water, blood, saliva)</a:t>
            </a:r>
          </a:p>
          <a:p>
            <a:pPr lvl="2"/>
            <a:r>
              <a:rPr lang="en-US" dirty="0" smtClean="0">
                <a:solidFill>
                  <a:schemeClr val="accent1"/>
                </a:solidFill>
              </a:rPr>
              <a:t>Airborne</a:t>
            </a:r>
          </a:p>
          <a:p>
            <a:pPr lvl="2"/>
            <a:r>
              <a:rPr lang="en-US" dirty="0" smtClean="0">
                <a:solidFill>
                  <a:schemeClr val="accent1"/>
                </a:solidFill>
              </a:rPr>
              <a:t>Vector-borne (via ticks, mosquitos)</a:t>
            </a:r>
            <a:endParaRPr lang="en-US" dirty="0">
              <a:solidFill>
                <a:schemeClr val="accent1"/>
              </a:solidFill>
            </a:endParaRPr>
          </a:p>
        </p:txBody>
      </p:sp>
    </p:spTree>
    <p:extLst>
      <p:ext uri="{BB962C8B-B14F-4D97-AF65-F5344CB8AC3E}">
        <p14:creationId xmlns:p14="http://schemas.microsoft.com/office/powerpoint/2010/main" val="273456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8300" y="0"/>
            <a:ext cx="6083300" cy="68068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aundice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244600"/>
            <a:ext cx="7137400" cy="5080000"/>
          </a:xfrm>
          <a:prstGeom prst="rect">
            <a:avLst/>
          </a:prstGeom>
        </p:spPr>
      </p:pic>
      <p:sp>
        <p:nvSpPr>
          <p:cNvPr id="10" name="Title 1"/>
          <p:cNvSpPr>
            <a:spLocks noGrp="1"/>
          </p:cNvSpPr>
          <p:nvPr>
            <p:ph type="title"/>
          </p:nvPr>
        </p:nvSpPr>
        <p:spPr>
          <a:xfrm>
            <a:off x="498474" y="484094"/>
            <a:ext cx="7556313" cy="1116106"/>
          </a:xfrm>
        </p:spPr>
        <p:txBody>
          <a:bodyPr/>
          <a:lstStyle/>
          <a:p>
            <a:r>
              <a:rPr lang="en-US" dirty="0" smtClean="0"/>
              <a:t>Hepatitis A</a:t>
            </a:r>
            <a:endParaRPr lang="en-US" dirty="0"/>
          </a:p>
        </p:txBody>
      </p:sp>
    </p:spTree>
    <p:extLst>
      <p:ext uri="{BB962C8B-B14F-4D97-AF65-F5344CB8AC3E}">
        <p14:creationId xmlns:p14="http://schemas.microsoft.com/office/powerpoint/2010/main" val="52918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955</TotalTime>
  <Words>1526</Words>
  <Application>Microsoft Office PowerPoint</Application>
  <PresentationFormat>On-screen Show (4:3)</PresentationFormat>
  <Paragraphs>176</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Rockwell</vt:lpstr>
      <vt:lpstr>Wingdings</vt:lpstr>
      <vt:lpstr>Advantage</vt:lpstr>
      <vt:lpstr>Do Now:</vt:lpstr>
      <vt:lpstr>Hand Washing and Infection Control </vt:lpstr>
      <vt:lpstr>Germs are Everywhere</vt:lpstr>
      <vt:lpstr>Think about it….</vt:lpstr>
      <vt:lpstr>Top 7….</vt:lpstr>
      <vt:lpstr>PowerPoint Presentation</vt:lpstr>
      <vt:lpstr>Modes of transmission</vt:lpstr>
      <vt:lpstr>PowerPoint Presentation</vt:lpstr>
      <vt:lpstr>Hepatitis A</vt:lpstr>
      <vt:lpstr>Hameophilius </vt:lpstr>
      <vt:lpstr>Salmonella</vt:lpstr>
      <vt:lpstr>Shigella</vt:lpstr>
      <vt:lpstr>Staphlococcus</vt:lpstr>
      <vt:lpstr>Streptococcous</vt:lpstr>
      <vt:lpstr>How to prevent the spread of GERMS</vt:lpstr>
      <vt:lpstr>When should you wash your hands?</vt:lpstr>
      <vt:lpstr>How to Wash your Hands</vt:lpstr>
      <vt:lpstr>What are some things I should avoid regarding hand washing?  </vt:lpstr>
      <vt:lpstr>Hand Sanitizer</vt:lpstr>
      <vt:lpstr>How Clean are your Hands?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Washing and Infection Control</dc:title>
  <dc:subject/>
  <dc:creator>Chris Stuart</dc:creator>
  <cp:keywords/>
  <dc:description/>
  <cp:lastModifiedBy>Chris Stuart</cp:lastModifiedBy>
  <cp:revision>37</cp:revision>
  <dcterms:created xsi:type="dcterms:W3CDTF">2011-09-12T23:55:40Z</dcterms:created>
  <dcterms:modified xsi:type="dcterms:W3CDTF">2014-04-22T19:00:15Z</dcterms:modified>
  <cp:category/>
</cp:coreProperties>
</file>