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59" r:id="rId5"/>
    <p:sldId id="283" r:id="rId6"/>
    <p:sldId id="266" r:id="rId7"/>
    <p:sldId id="267" r:id="rId8"/>
    <p:sldId id="273" r:id="rId9"/>
    <p:sldId id="284" r:id="rId10"/>
    <p:sldId id="262" r:id="rId11"/>
    <p:sldId id="263" r:id="rId12"/>
    <p:sldId id="264" r:id="rId13"/>
    <p:sldId id="265" r:id="rId14"/>
    <p:sldId id="292" r:id="rId15"/>
    <p:sldId id="268" r:id="rId16"/>
    <p:sldId id="274" r:id="rId17"/>
    <p:sldId id="285" r:id="rId18"/>
    <p:sldId id="275" r:id="rId19"/>
    <p:sldId id="276" r:id="rId20"/>
    <p:sldId id="269" r:id="rId21"/>
    <p:sldId id="277" r:id="rId22"/>
    <p:sldId id="286" r:id="rId23"/>
    <p:sldId id="293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22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182422-3E70-4A64-A4A7-BE5AA835C96B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5DB54D-B5EF-4111-A177-ECB6CB2E7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289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078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226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655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224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76E8-A9A9-49C1-B513-BD2FD9AC5D4E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A9DE-B1F0-47A3-803F-2C8EB89F3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2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C1C4-8EB8-4DA6-BB10-1385128F965D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9BF2-B683-42D6-ACD5-849925E55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7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4F62-DC3C-4F62-96E3-D44EBABE7614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ADC24-2186-4B54-8D5B-7699B492B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BAB0-9B6A-4313-9A49-B230640DFECA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21E4-317D-474D-83D0-B4087A83E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5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9DCB-7406-4286-8AB2-13218A94C508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4EF4D-7719-4742-B109-8A762E758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0507-367A-4556-8387-186F30985A1E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EA626-2BD2-4834-AAEF-787831B15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4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20C4-D3DE-42D4-B087-93073598511B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EBFC-EC90-4BF8-8FB1-A70AB0A71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021C-7B35-4813-8AEB-20C7E480A646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66B6-E232-45CA-8595-6B6039375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1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90DF-601C-4CE3-BE15-8E653ACD9AE0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2599A-77B7-4C1B-A793-211A5B5DD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82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0EC2-CBE8-480E-B66A-60E1F319D75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44C0-14E9-4DB5-895F-7FB64BF1C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77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7DB5-E465-4828-8A6A-CF39A023D714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E62D-1D8F-4577-AF3C-B7055F094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9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5DB1F-CE3F-4E93-90E4-C875B1E82809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90FB4FF0-0665-4180-9D43-525F809D10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-Yqk5cHXsko&amp;feature=player_embedded#!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A3b9gOtQoq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outube.com/watch?v=VUErkgL8Duo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 smtClean="0"/>
              <a:t>Hands-Only CPR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838200" y="1981200"/>
            <a:ext cx="76200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00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50000"/>
              </a:spcAft>
              <a:buClr>
                <a:srgbClr val="FFCC00"/>
              </a:buClr>
              <a:buFontTx/>
              <a:buNone/>
            </a:pPr>
            <a:r>
              <a:rPr lang="en-US" altLang="en-US" b="1"/>
              <a:t>	</a:t>
            </a:r>
            <a:r>
              <a:rPr lang="en-US" altLang="en-US" sz="6000" b="1"/>
              <a:t>The Three Cs of emergencies: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rgbClr val="FFCC00"/>
              </a:buClr>
              <a:buFontTx/>
              <a:buNone/>
            </a:pPr>
            <a:r>
              <a:rPr lang="en-US" altLang="en-US" b="1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8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http://img3.allvoices.com/thumbs/event/480/385/33488541-accident-scene.jpg"/>
          <p:cNvPicPr>
            <a:picLocks noChangeAspect="1" noChangeArrowheads="1"/>
          </p:cNvPicPr>
          <p:nvPr/>
        </p:nvPicPr>
        <p:blipFill>
          <a:blip r:embed="rId3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23" b="35306"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://img3.allvoices.com/thumbs/event/480/385/33488541-accident-scene.jpg"/>
          <p:cNvPicPr>
            <a:picLocks noChangeAspect="1" noChangeArrowheads="1"/>
          </p:cNvPicPr>
          <p:nvPr/>
        </p:nvPicPr>
        <p:blipFill>
          <a:blip r:embed="rId3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762000" y="990600"/>
            <a:ext cx="7620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00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rgbClr val="FFCC00"/>
              </a:buClr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	</a:t>
            </a:r>
            <a:r>
              <a:rPr lang="en-US" altLang="en-US" sz="4400" b="1"/>
              <a:t>1. Check out the situation</a:t>
            </a:r>
            <a:r>
              <a:rPr lang="en-US" altLang="en-US" sz="2800" b="1"/>
              <a:t>.</a:t>
            </a: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Clr>
                <a:srgbClr val="FFCC00"/>
              </a:buClr>
              <a:buFontTx/>
              <a:buNone/>
            </a:pPr>
            <a:r>
              <a:rPr lang="en-US" altLang="en-US" sz="3600" b="1"/>
              <a:t>Secure the scene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6519863"/>
            <a:ext cx="1414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allvoices.com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685800" y="1371600"/>
            <a:ext cx="7620000" cy="3875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4400" b="1" dirty="0">
                <a:latin typeface="Calibri" pitchFamily="34" charset="0"/>
                <a:cs typeface="Arial" charset="0"/>
              </a:rPr>
              <a:t>2. Call for help.</a:t>
            </a:r>
            <a:endParaRPr lang="en-US" sz="4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latin typeface="Arial" charset="0"/>
                <a:cs typeface="Arial" charset="0"/>
              </a:rPr>
              <a:t>- locate nearest phone. 	</a:t>
            </a:r>
          </a:p>
          <a:p>
            <a:pPr>
              <a:defRPr/>
            </a:pPr>
            <a:r>
              <a:rPr lang="en-US" sz="3200" b="1" dirty="0">
                <a:latin typeface="Arial" charset="0"/>
                <a:cs typeface="Arial" charset="0"/>
              </a:rPr>
              <a:t>- provide EMS with current address. 	</a:t>
            </a:r>
          </a:p>
          <a:p>
            <a:pPr>
              <a:defRPr/>
            </a:pPr>
            <a:r>
              <a:rPr lang="en-US" sz="3200" b="1" dirty="0">
                <a:latin typeface="Arial" charset="0"/>
                <a:cs typeface="Arial" charset="0"/>
              </a:rPr>
              <a:t>- Provide number for EMS to contact </a:t>
            </a:r>
            <a:r>
              <a:rPr lang="en-US" sz="4400" dirty="0">
                <a:latin typeface="Arial" charset="0"/>
                <a:cs typeface="Arial" charset="0"/>
              </a:rPr>
              <a:t>	</a:t>
            </a:r>
          </a:p>
          <a:p>
            <a:pPr marL="457200" indent="-457200">
              <a:spcAft>
                <a:spcPct val="50000"/>
              </a:spcAft>
              <a:buClr>
                <a:srgbClr val="FFCC00"/>
              </a:buClr>
              <a:tabLst>
                <a:tab pos="800100" algn="l"/>
              </a:tabLst>
              <a:defRPr/>
            </a:pPr>
            <a:endParaRPr lang="en-US" altLang="en-US" sz="4400" b="1" dirty="0">
              <a:latin typeface="Calibri" pitchFamily="34" charset="0"/>
              <a:cs typeface="Arial" charset="0"/>
            </a:endParaRPr>
          </a:p>
          <a:p>
            <a:pPr marL="457200" indent="-457200">
              <a:spcAft>
                <a:spcPct val="50000"/>
              </a:spcAft>
              <a:buClr>
                <a:srgbClr val="FFCC00"/>
              </a:buClr>
              <a:tabLst>
                <a:tab pos="800100" algn="l"/>
              </a:tabLst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lum brigh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5562600" y="228600"/>
            <a:ext cx="3581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00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00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Clr>
                <a:srgbClr val="FFCC00"/>
              </a:buClr>
              <a:buFontTx/>
              <a:buNone/>
            </a:pPr>
            <a:r>
              <a:rPr lang="en-US" altLang="en-US" sz="4400" b="1"/>
              <a:t>	3. Care for the victim.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843088"/>
            <a:ext cx="30321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74775"/>
            <a:ext cx="15557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732088"/>
            <a:ext cx="14605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775075"/>
            <a:ext cx="18669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2916" r="38507" b="14583"/>
          <a:stretch>
            <a:fillRect/>
          </a:stretch>
        </p:blipFill>
        <p:spPr bwMode="auto">
          <a:xfrm>
            <a:off x="533400" y="696913"/>
            <a:ext cx="77724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Check the scene for safety.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Tap and shout to check responsiveness of the victim.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Are you okay? </a:t>
            </a:r>
          </a:p>
        </p:txBody>
      </p:sp>
      <p:pic>
        <p:nvPicPr>
          <p:cNvPr id="16388" name="Picture 2" descr="http://ts4.mm.bing.net/th?id=I.4686973990536575&amp;pid=1.7&amp;w=181&amp;h=149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3164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/>
              <a:t>If the victim is unresponsive, immediately send someone or call for help (911) and then begin CPR.</a:t>
            </a:r>
            <a:endParaRPr lang="en-US" alt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638800" y="228600"/>
            <a:ext cx="3124200" cy="5745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    Position victim for compressions. </a:t>
            </a:r>
            <a:r>
              <a:rPr lang="en-US" altLang="en-US" smtClean="0">
                <a:solidFill>
                  <a:schemeClr val="bg1"/>
                </a:solidFill>
              </a:rPr>
              <a:t>	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410200" y="838200"/>
            <a:ext cx="3276600" cy="5287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Place the heel of one hand on the center of the breastbone, between the nipples.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Place your free hand on top and lock fingers.</a:t>
            </a:r>
          </a:p>
        </p:txBody>
      </p:sp>
      <p:pic>
        <p:nvPicPr>
          <p:cNvPr id="19459" name="Picture 4" descr="http://ts4.mm.bing.net/th?id=I.4923940226599675&amp;pid=1.7&amp;w=188&amp;h=142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8164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Compress the chest with your upper body weight keeping the heel of your hand centered on the breastbone.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Keep elbows locked.</a:t>
            </a:r>
          </a:p>
        </p:txBody>
      </p:sp>
      <p:pic>
        <p:nvPicPr>
          <p:cNvPr id="20483" name="Picture 2" descr="http://ts2.mm.bing.net/th?id=i.4722785439843881&amp;pid=1.7&amp;w=104&amp;h=109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41400"/>
            <a:ext cx="4868863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Objectives</a:t>
            </a: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student will:</a:t>
            </a:r>
          </a:p>
          <a:p>
            <a:pPr eaLnBrk="1" hangingPunct="1"/>
            <a:r>
              <a:rPr lang="en-US" altLang="en-US" b="1" smtClean="0"/>
              <a:t>- demonstrate proper procedures of check, call, care </a:t>
            </a:r>
          </a:p>
          <a:p>
            <a:pPr eaLnBrk="1" hangingPunct="1"/>
            <a:r>
              <a:rPr lang="en-US" altLang="en-US" b="1" smtClean="0"/>
              <a:t>- demonstrate basic CPR techniques on a mannequin </a:t>
            </a:r>
          </a:p>
          <a:p>
            <a:pPr eaLnBrk="1" hangingPunct="1"/>
            <a:r>
              <a:rPr lang="en-US" altLang="en-US" b="1" smtClean="0"/>
              <a:t>- pass a Red Cross or American Heart Association approved test of CPR skills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/>
          <a:stretch>
            <a:fillRect/>
          </a:stretch>
        </p:blipFill>
        <p:spPr bwMode="auto">
          <a:xfrm>
            <a:off x="550863" y="304800"/>
            <a:ext cx="8059737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5181600" y="609600"/>
            <a:ext cx="3276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b="1" smtClean="0">
                <a:solidFill>
                  <a:schemeClr val="bg1"/>
                </a:solidFill>
              </a:rPr>
              <a:t>Give chest compressions at a rate of 100 per minute. compression depth (2 inches) </a:t>
            </a:r>
          </a:p>
          <a:p>
            <a:pPr eaLnBrk="1" hangingPunct="1">
              <a:buFontTx/>
              <a:buChar char="-"/>
            </a:pPr>
            <a:r>
              <a:rPr lang="en-US" altLang="en-US" b="1" smtClean="0">
                <a:solidFill>
                  <a:schemeClr val="bg1"/>
                </a:solidFill>
              </a:rPr>
              <a:t>speed (100 per minute)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9916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1000"/>
            <a:ext cx="8229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latin typeface="+mn-lt"/>
                <a:cs typeface="+mn-cs"/>
              </a:rPr>
              <a:t>Continue compressions until …..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3200" b="1" dirty="0">
                <a:latin typeface="+mn-lt"/>
                <a:cs typeface="+mn-cs"/>
              </a:rPr>
              <a:t>the victim shows an obvious sign of life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3200" b="1" dirty="0">
                <a:latin typeface="+mn-lt"/>
                <a:cs typeface="+mn-cs"/>
              </a:rPr>
              <a:t>the scene becomes unsafe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3200" b="1" dirty="0">
                <a:latin typeface="+mn-lt"/>
                <a:cs typeface="+mn-cs"/>
              </a:rPr>
              <a:t>an AED becomes available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3200" b="1" dirty="0">
                <a:latin typeface="+mn-lt"/>
                <a:cs typeface="+mn-cs"/>
              </a:rPr>
              <a:t>y</a:t>
            </a:r>
            <a:r>
              <a:rPr lang="en-US" sz="3200" b="1" dirty="0" err="1">
                <a:latin typeface="+mn-lt"/>
                <a:cs typeface="+mn-cs"/>
              </a:rPr>
              <a:t>ou</a:t>
            </a:r>
            <a:r>
              <a:rPr lang="en-US" sz="3200" b="1" dirty="0">
                <a:latin typeface="+mn-lt"/>
                <a:cs typeface="+mn-cs"/>
              </a:rPr>
              <a:t> are too exhausted to continue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3200" b="1" dirty="0">
                <a:latin typeface="+mn-lt"/>
                <a:cs typeface="+mn-cs"/>
              </a:rPr>
              <a:t>or a trained responder takes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400" b="1" smtClean="0"/>
              <a:t>AED KNOWLEDGE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8000" b="1" smtClean="0"/>
              <a:t>A</a:t>
            </a:r>
            <a:r>
              <a:rPr lang="en-US" altLang="en-US" sz="4400" b="1" smtClean="0"/>
              <a:t>UTOMATED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8000" b="1" smtClean="0"/>
              <a:t>E</a:t>
            </a:r>
            <a:r>
              <a:rPr lang="en-US" altLang="en-US" sz="4400" b="1" smtClean="0"/>
              <a:t>XTERNAL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8000" b="1" smtClean="0"/>
              <a:t>D</a:t>
            </a:r>
            <a:r>
              <a:rPr lang="en-US" altLang="en-US" sz="4400" b="1" smtClean="0"/>
              <a:t>EFIBRILLATOR 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 	</a:t>
            </a:r>
          </a:p>
          <a:p>
            <a:endParaRPr lang="en-US" altLang="en-US" smtClean="0"/>
          </a:p>
        </p:txBody>
      </p:sp>
      <p:pic>
        <p:nvPicPr>
          <p:cNvPr id="23555" name="Picture 2" descr="http://ts2.mm.bing.net/th?id=I.4555814297537297&amp;pid=1.7&amp;w=112&amp;h=14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276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23958" r="37335" b="11458"/>
          <a:stretch>
            <a:fillRect/>
          </a:stretch>
        </p:blipFill>
        <p:spPr bwMode="auto">
          <a:xfrm>
            <a:off x="609600" y="587375"/>
            <a:ext cx="79248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3962400" cy="4906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/>
              <a:t> Turn on AED and follow automated instructions.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b="1" smtClean="0"/>
              <a:t>1.  Adjust victim’s clothing to enable pad-to- skin contact. </a:t>
            </a:r>
          </a:p>
          <a:p>
            <a:endParaRPr lang="en-US" altLang="en-US" smtClean="0"/>
          </a:p>
        </p:txBody>
      </p:sp>
      <p:pic>
        <p:nvPicPr>
          <p:cNvPr id="25603" name="Picture 2" descr="http://ts3.mm.bing.net/th?id=I.5032894932910854&amp;pid=1.7&amp;w=108&amp;h=151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8975"/>
            <a:ext cx="4191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b="1" dirty="0" smtClean="0"/>
              <a:t>Open pad package and plug in pad connector. </a:t>
            </a:r>
            <a:r>
              <a:rPr lang="en-US" dirty="0" smtClean="0"/>
              <a:t>	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26627" name="Picture 2" descr="http://ts1.mm.bing.net/th?id=I.4671761215259632&amp;pid=1.7&amp;w=176&amp;h=151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9088"/>
            <a:ext cx="71628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/>
              <a:t>3.  Peel pad backing and apply both pads.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</a:t>
            </a:r>
          </a:p>
          <a:p>
            <a:endParaRPr lang="en-US" altLang="en-US" smtClean="0"/>
          </a:p>
        </p:txBody>
      </p:sp>
      <p:pic>
        <p:nvPicPr>
          <p:cNvPr id="27651" name="Picture 2" descr="http://ts1.mm.bing.net/th?id=I.4926779202405768&amp;pid=1.7&amp;w=160&amp;h=146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6388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819400" cy="4602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/>
              <a:t>4.  Wait and stand clear as AED performs analysis.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28675" name="Picture 2" descr="http://ts3.mm.bing.net/th?id=I.5032894932910866&amp;pid=1.7&amp;w=138&amp;h=15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5257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048000" cy="4144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/>
              <a:t>5.  If instructed, press shock button. </a:t>
            </a:r>
            <a:r>
              <a:rPr lang="en-US" altLang="en-US" smtClean="0"/>
              <a:t>	</a:t>
            </a:r>
          </a:p>
          <a:p>
            <a:endParaRPr lang="en-US" altLang="en-US" smtClean="0"/>
          </a:p>
        </p:txBody>
      </p:sp>
      <p:pic>
        <p:nvPicPr>
          <p:cNvPr id="29699" name="Picture 2" descr="http://ts2.mm.bing.net/th?id=I.5032894932910861&amp;pid=1.7&amp;w=117&amp;h=146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5146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ts4.mm.bing.net/th?id=I.4966885593383747&amp;pid=1.7&amp;w=191&amp;h=138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51816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Bellringer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"Should CPR be required for jr high or high school graduation?"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Objectives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I can pass a Red Cross or American Heart Association approved test of CPR skills.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I will demonstrate proper procedures of check, call, care.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I will demonstrate basic CPR techniques on a mannequin.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s1.mm.bing.net/th?id=I.5037563546895068&amp;pid=1.7&amp;w=238&amp;h=151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3352800" cy="3078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Sudden cardiac arrest is the leading cause of death in adults. </a:t>
            </a:r>
            <a:r>
              <a:rPr lang="en-US" altLang="en-US" smtClean="0"/>
              <a:t>	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heartcare1.com/images/heart_clip_art.jpg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884238"/>
            <a:ext cx="8229600" cy="4906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FFCC00"/>
                </a:solidFill>
                <a:cs typeface="Arial" charset="0"/>
              </a:rPr>
              <a:t>	</a:t>
            </a:r>
            <a:r>
              <a:rPr lang="en-US" b="1" dirty="0" smtClean="0">
                <a:cs typeface="Arial" charset="0"/>
              </a:rPr>
              <a:t>CPR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cs typeface="Arial" charset="0"/>
              </a:rPr>
              <a:t>It is estimated that about 60 percent of heart attacks resulting in cardiac arrest occur in the presence of a witness who might be able to save the victim.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cs typeface="Arial" charset="0"/>
              </a:rPr>
              <a:t>About two-thirds of the deaths caused by cardiac arrest occur before victims can reach a hospital.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u="sng" dirty="0" smtClean="0">
                <a:cs typeface="Arial" charset="0"/>
              </a:rPr>
              <a:t>CPR doubles a person’s chance of survival from sudden cardiac arrest.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35052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cs typeface="Arial" panose="020B0604020202020204" pitchFamily="34" charset="0"/>
              </a:rPr>
              <a:t>	CPR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cs typeface="Arial" panose="020B0604020202020204" pitchFamily="34" charset="0"/>
              </a:rPr>
              <a:t>CPR provides oxygenated blood to the brain and heart and keeps these organs alive until defibrillation shocks the heart back to a normal rhythm.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47244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s2.mm.bing.net/th?id=I.4655642218988909&amp;pid=1.7&amp;w=231&amp;h=117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s4.mm.bing.net/th?id=I.4715359438898763&amp;pid=1.7&amp;w=222&amp;h=147&amp;c=7&amp;rs=1"/>
          <p:cNvPicPr>
            <a:picLocks noChangeAspect="1" noChangeArrowheads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2286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smtClean="0"/>
              <a:t>Recognize the signs and symptoms of cardiac events/sudden death emergencies (heart attack, drowning, electrocution, and asphyxiation). 	</a:t>
            </a:r>
          </a:p>
          <a:p>
            <a:endParaRPr lang="en-US" altLang="en-US" smtClean="0"/>
          </a:p>
        </p:txBody>
      </p:sp>
      <p:pic>
        <p:nvPicPr>
          <p:cNvPr id="10244" name="Picture 4" descr="http://ts4.mm.bing.net/th?id=I.4690461507584595&amp;pid=1.7&amp;w=105&amp;h=148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4384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355</Words>
  <Application>Microsoft Office PowerPoint</Application>
  <PresentationFormat>On-screen Show (4:3)</PresentationFormat>
  <Paragraphs>62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Hands-Only CPR</vt:lpstr>
      <vt:lpstr>Objectives</vt:lpstr>
      <vt:lpstr>Bellringer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and Consumer Health</dc:title>
  <dc:creator>Burt Jenkins</dc:creator>
  <cp:lastModifiedBy>Chris Stuart</cp:lastModifiedBy>
  <cp:revision>65</cp:revision>
  <dcterms:created xsi:type="dcterms:W3CDTF">2012-10-02T18:10:01Z</dcterms:created>
  <dcterms:modified xsi:type="dcterms:W3CDTF">2014-04-22T19:00:40Z</dcterms:modified>
</cp:coreProperties>
</file>