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8" r:id="rId1"/>
  </p:sldMasterIdLst>
  <p:notesMasterIdLst>
    <p:notesMasterId r:id="rId12"/>
  </p:notesMasterIdLst>
  <p:sldIdLst>
    <p:sldId id="271" r:id="rId2"/>
    <p:sldId id="256" r:id="rId3"/>
    <p:sldId id="257" r:id="rId4"/>
    <p:sldId id="258" r:id="rId5"/>
    <p:sldId id="266" r:id="rId6"/>
    <p:sldId id="259" r:id="rId7"/>
    <p:sldId id="269" r:id="rId8"/>
    <p:sldId id="260" r:id="rId9"/>
    <p:sldId id="270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157" autoAdjust="0"/>
  </p:normalViewPr>
  <p:slideViewPr>
    <p:cSldViewPr snapToGrid="0" snapToObjects="1">
      <p:cViewPr varScale="1">
        <p:scale>
          <a:sx n="27" d="100"/>
          <a:sy n="27" d="100"/>
        </p:scale>
        <p:origin x="22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9EF7C-3031-3947-8468-DC9A1E1B726C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BA151-508B-174A-812B-28D8443B8C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62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Carbs: preferred energy source for brain</a:t>
            </a:r>
            <a:r>
              <a:rPr lang="en-US" baseline="0" dirty="0" smtClean="0"/>
              <a:t> and important for cells.  Include sugars, starches, and fiber</a:t>
            </a:r>
          </a:p>
          <a:p>
            <a:r>
              <a:rPr lang="en-US" baseline="0" dirty="0" smtClean="0"/>
              <a:t>Fat: lipids. Energy giving nutrient.  2</a:t>
            </a:r>
            <a:r>
              <a:rPr lang="en-US" baseline="30000" dirty="0" smtClean="0"/>
              <a:t>nd</a:t>
            </a:r>
            <a:r>
              <a:rPr lang="en-US" baseline="0" dirty="0" smtClean="0"/>
              <a:t> form of energy storage</a:t>
            </a:r>
          </a:p>
          <a:p>
            <a:r>
              <a:rPr lang="en-US" baseline="0" dirty="0" smtClean="0"/>
              <a:t>Protein: class of amino acids.  Needed to build, repair, and regulate body</a:t>
            </a:r>
          </a:p>
          <a:p>
            <a:r>
              <a:rPr lang="en-US" baseline="0" dirty="0" smtClean="0"/>
              <a:t>Vitamins: for health and growth</a:t>
            </a:r>
          </a:p>
          <a:p>
            <a:r>
              <a:rPr lang="en-US" baseline="0" dirty="0" smtClean="0"/>
              <a:t>Minerals: needed for bone formation and enzyme activity</a:t>
            </a:r>
          </a:p>
          <a:p>
            <a:pPr>
              <a:buFont typeface="Arial"/>
              <a:buNone/>
            </a:pPr>
            <a:r>
              <a:rPr lang="en-US" baseline="0" dirty="0" smtClean="0"/>
              <a:t>		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BA151-508B-174A-812B-28D8443B8C1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38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3AA3-7F69-5A4E-A748-1E5FAC0CFE16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C652-A623-41D2-B0ED-8F1D217186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3AA3-7F69-5A4E-A748-1E5FAC0CFE16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D63A-D8EF-5C4F-B46E-482E533F3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3AA3-7F69-5A4E-A748-1E5FAC0CFE16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D63A-D8EF-5C4F-B46E-482E533F32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3AA3-7F69-5A4E-A748-1E5FAC0CFE16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D63A-D8EF-5C4F-B46E-482E533F32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3AA3-7F69-5A4E-A748-1E5FAC0CFE16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D63A-D8EF-5C4F-B46E-482E533F32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3AA3-7F69-5A4E-A748-1E5FAC0CFE16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19C8-A375-448C-891B-9999C6BE8E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3AA3-7F69-5A4E-A748-1E5FAC0CFE16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2582-9FC8-4B1B-8456-B27CC842D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3AA3-7F69-5A4E-A748-1E5FAC0CFE16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D63A-D8EF-5C4F-B46E-482E533F32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3AA3-7F69-5A4E-A748-1E5FAC0CFE16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D63A-D8EF-5C4F-B46E-482E533F32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3AA3-7F69-5A4E-A748-1E5FAC0CFE16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D63A-D8EF-5C4F-B46E-482E533F32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3AA3-7F69-5A4E-A748-1E5FAC0CFE16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D63A-D8EF-5C4F-B46E-482E533F32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3AA3-7F69-5A4E-A748-1E5FAC0CFE16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D63A-D8EF-5C4F-B46E-482E533F32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0E03AA3-7F69-5A4E-A748-1E5FAC0CFE16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0303D63A-D8EF-5C4F-B46E-482E533F32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438486"/>
            <a:ext cx="8416925" cy="871620"/>
          </a:xfrm>
        </p:spPr>
        <p:txBody>
          <a:bodyPr/>
          <a:lstStyle/>
          <a:p>
            <a:r>
              <a:rPr lang="en-US" dirty="0" smtClean="0"/>
              <a:t>Do Now: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1497263"/>
            <a:ext cx="8416925" cy="4246437"/>
          </a:xfrm>
        </p:spPr>
        <p:txBody>
          <a:bodyPr/>
          <a:lstStyle/>
          <a:p>
            <a:endParaRPr lang="en-US" dirty="0" smtClean="0"/>
          </a:p>
          <a:p>
            <a:pPr marL="342900" indent="-342900" algn="l">
              <a:buFont typeface="+mj-lt"/>
              <a:buAutoNum type="arabicPeriod"/>
            </a:pPr>
            <a:r>
              <a:rPr lang="en-US" dirty="0" smtClean="0"/>
              <a:t>Where can you find a food label?</a:t>
            </a:r>
          </a:p>
          <a:p>
            <a:pPr marL="342900" indent="-342900" algn="l">
              <a:buFont typeface="+mj-lt"/>
              <a:buAutoNum type="arabicPeriod"/>
            </a:pPr>
            <a:endParaRPr lang="en-US" dirty="0" smtClean="0"/>
          </a:p>
          <a:p>
            <a:pPr marL="342900" indent="-342900" algn="l">
              <a:buFont typeface="+mj-lt"/>
              <a:buAutoNum type="arabicPeriod"/>
            </a:pPr>
            <a:r>
              <a:rPr lang="en-US" dirty="0" smtClean="0"/>
              <a:t>What information can be found on a food label?</a:t>
            </a:r>
          </a:p>
          <a:p>
            <a:pPr marL="342900" indent="-342900" algn="l">
              <a:buFont typeface="+mj-lt"/>
              <a:buAutoNum type="arabicPeriod"/>
            </a:pPr>
            <a:endParaRPr lang="en-US" dirty="0" smtClean="0"/>
          </a:p>
          <a:p>
            <a:pPr marL="342900" indent="-342900" algn="l">
              <a:buFont typeface="+mj-lt"/>
              <a:buAutoNum type="arabicPeriod"/>
            </a:pPr>
            <a:r>
              <a:rPr lang="en-US" dirty="0" smtClean="0"/>
              <a:t>How many servings of fruits, vegetables, carbohydrates, and proteins should you have per day?</a:t>
            </a:r>
          </a:p>
          <a:p>
            <a:pPr marL="342900" indent="-342900" algn="l">
              <a:buFont typeface="+mj-lt"/>
              <a:buAutoNum type="arabicPeriod"/>
            </a:pPr>
            <a:endParaRPr lang="en-US" dirty="0" smtClean="0"/>
          </a:p>
          <a:p>
            <a:pPr marL="342900" indent="-342900" algn="l">
              <a:buFont typeface="+mj-lt"/>
              <a:buAutoNum type="arabicPeriod"/>
            </a:pPr>
            <a:r>
              <a:rPr lang="en-US" dirty="0" smtClean="0"/>
              <a:t>How many glasses of water should you consume per day?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862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at your label….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How many servings is in this package?</a:t>
            </a:r>
          </a:p>
          <a:p>
            <a:pPr marL="457200" indent="-457200">
              <a:buAutoNum type="arabicPeriod"/>
            </a:pPr>
            <a:r>
              <a:rPr lang="en-US" dirty="0" smtClean="0"/>
              <a:t>What is considered ones serving?</a:t>
            </a:r>
          </a:p>
          <a:p>
            <a:pPr marL="457200" indent="-457200">
              <a:buAutoNum type="arabicPeriod"/>
            </a:pPr>
            <a:r>
              <a:rPr lang="en-US" dirty="0" smtClean="0"/>
              <a:t>How many calories is in ONE serving?</a:t>
            </a:r>
          </a:p>
          <a:p>
            <a:pPr marL="457200" indent="-457200">
              <a:buAutoNum type="arabicPeriod"/>
            </a:pPr>
            <a:r>
              <a:rPr lang="en-US" dirty="0" smtClean="0"/>
              <a:t>How many calories are in the ENTIRE package?</a:t>
            </a:r>
          </a:p>
          <a:p>
            <a:pPr marL="457200" indent="-457200">
              <a:buAutoNum type="arabicPeriod"/>
            </a:pPr>
            <a:r>
              <a:rPr lang="en-US" dirty="0" smtClean="0"/>
              <a:t>How many grams of total fat in ONE serving?</a:t>
            </a:r>
          </a:p>
          <a:p>
            <a:pPr marL="457200" indent="-457200">
              <a:buAutoNum type="arabicPeriod"/>
            </a:pPr>
            <a:r>
              <a:rPr lang="en-US" dirty="0" smtClean="0"/>
              <a:t>How many calories of fat are in ONE serving?</a:t>
            </a:r>
          </a:p>
          <a:p>
            <a:pPr marL="457200" indent="-457200">
              <a:buAutoNum type="arabicPeriod"/>
            </a:pPr>
            <a:r>
              <a:rPr lang="en-US" dirty="0" smtClean="0"/>
              <a:t>How many grams of carbohydrates are in the ENTIRE package?</a:t>
            </a:r>
          </a:p>
          <a:p>
            <a:pPr marL="457200" indent="-457200">
              <a:buNone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63538" y="3779697"/>
            <a:ext cx="8416925" cy="991332"/>
          </a:xfrm>
        </p:spPr>
        <p:txBody>
          <a:bodyPr/>
          <a:lstStyle/>
          <a:p>
            <a:r>
              <a:rPr lang="en-US" sz="4500" dirty="0" smtClean="0">
                <a:latin typeface="Geneva"/>
                <a:cs typeface="Geneva"/>
              </a:rPr>
              <a:t>Nutrition and Food Labeling</a:t>
            </a:r>
            <a:r>
              <a:rPr lang="en-US" dirty="0" smtClean="0">
                <a:latin typeface="Geneva"/>
                <a:cs typeface="Geneva"/>
              </a:rPr>
              <a:t/>
            </a:r>
            <a:br>
              <a:rPr lang="en-US" dirty="0" smtClean="0">
                <a:latin typeface="Geneva"/>
                <a:cs typeface="Geneva"/>
              </a:rPr>
            </a:br>
            <a:endParaRPr lang="en-US" dirty="0">
              <a:latin typeface="Geneva"/>
              <a:cs typeface="Geneva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727075" y="5743700"/>
            <a:ext cx="8416925" cy="972671"/>
          </a:xfrm>
        </p:spPr>
        <p:txBody>
          <a:bodyPr>
            <a:normAutofit/>
          </a:bodyPr>
          <a:lstStyle/>
          <a:p>
            <a:endParaRPr lang="en-US" sz="1100" dirty="0" smtClean="0"/>
          </a:p>
          <a:p>
            <a:pPr algn="r"/>
            <a:r>
              <a:rPr lang="en-US" sz="1100" dirty="0" smtClean="0"/>
              <a:t>Samuel Merritt University</a:t>
            </a:r>
          </a:p>
          <a:p>
            <a:pPr algn="r"/>
            <a:r>
              <a:rPr lang="en-US" sz="1400" dirty="0" smtClean="0"/>
              <a:t>Janice, Karen, Kristine, and Laura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796" y="363538"/>
            <a:ext cx="1273369" cy="28368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165" y="363538"/>
            <a:ext cx="2032000" cy="1435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4463" y="363538"/>
            <a:ext cx="2286000" cy="2705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2754" y="368300"/>
            <a:ext cx="1739042" cy="2832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5663" y="1841501"/>
            <a:ext cx="1828800" cy="12652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980" y="368300"/>
            <a:ext cx="1301774" cy="29845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 of Nutrients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Carbohydrates</a:t>
            </a:r>
          </a:p>
          <a:p>
            <a:r>
              <a:rPr lang="en-US" sz="2800" dirty="0" smtClean="0"/>
              <a:t>Fats</a:t>
            </a:r>
          </a:p>
          <a:p>
            <a:r>
              <a:rPr lang="en-US" sz="2800" dirty="0" smtClean="0"/>
              <a:t>Proteins</a:t>
            </a:r>
          </a:p>
          <a:p>
            <a:r>
              <a:rPr lang="en-US" sz="2800" dirty="0" smtClean="0"/>
              <a:t>Vitamins</a:t>
            </a:r>
          </a:p>
          <a:p>
            <a:r>
              <a:rPr lang="en-US" sz="2800" dirty="0" smtClean="0"/>
              <a:t>Minerals</a:t>
            </a:r>
          </a:p>
          <a:p>
            <a:r>
              <a:rPr lang="en-US" sz="2800" dirty="0" smtClean="0"/>
              <a:t>Water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425" y="1958706"/>
            <a:ext cx="4242810" cy="35288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131588"/>
          </a:xfrm>
        </p:spPr>
        <p:txBody>
          <a:bodyPr/>
          <a:lstStyle/>
          <a:p>
            <a:r>
              <a:rPr lang="en-US" dirty="0" smtClean="0"/>
              <a:t>What’s on the Label?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49275" y="1239164"/>
            <a:ext cx="3840480" cy="521998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Serving size/ # of servings</a:t>
            </a:r>
          </a:p>
          <a:p>
            <a:r>
              <a:rPr lang="en-US" dirty="0" smtClean="0"/>
              <a:t>Calories per serving</a:t>
            </a:r>
          </a:p>
          <a:p>
            <a:r>
              <a:rPr lang="en-US" dirty="0" smtClean="0"/>
              <a:t>Calories from fat</a:t>
            </a:r>
          </a:p>
          <a:p>
            <a:r>
              <a:rPr lang="en-US" dirty="0" smtClean="0"/>
              <a:t>% Daily Value</a:t>
            </a:r>
          </a:p>
          <a:p>
            <a:r>
              <a:rPr lang="en-US" dirty="0" smtClean="0"/>
              <a:t>Total fat</a:t>
            </a:r>
          </a:p>
          <a:p>
            <a:pPr lvl="1"/>
            <a:r>
              <a:rPr lang="en-US" dirty="0" smtClean="0"/>
              <a:t>Types of fat</a:t>
            </a:r>
          </a:p>
          <a:p>
            <a:r>
              <a:rPr lang="en-US" dirty="0" smtClean="0"/>
              <a:t>Cholesterol</a:t>
            </a:r>
          </a:p>
          <a:p>
            <a:r>
              <a:rPr lang="en-US" dirty="0" smtClean="0"/>
              <a:t>Sodium (salt)</a:t>
            </a:r>
          </a:p>
          <a:p>
            <a:r>
              <a:rPr lang="en-US" dirty="0" smtClean="0"/>
              <a:t>Total carbs</a:t>
            </a:r>
          </a:p>
          <a:p>
            <a:r>
              <a:rPr lang="en-US" dirty="0" smtClean="0"/>
              <a:t>Fiber</a:t>
            </a:r>
          </a:p>
          <a:p>
            <a:r>
              <a:rPr lang="en-US" dirty="0" smtClean="0"/>
              <a:t>Protein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1" y="2243934"/>
            <a:ext cx="36576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549275" y="768350"/>
            <a:ext cx="3840480" cy="5175251"/>
          </a:xfrm>
        </p:spPr>
        <p:txBody>
          <a:bodyPr/>
          <a:lstStyle/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Ingredients</a:t>
            </a:r>
          </a:p>
          <a:p>
            <a:pPr lvl="1"/>
            <a:r>
              <a:rPr lang="en-US" sz="2400" dirty="0" smtClean="0"/>
              <a:t>Listed from largest amount to smallest amount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9451" y="768350"/>
            <a:ext cx="2819400" cy="53213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49275" y="371748"/>
            <a:ext cx="8042276" cy="1072783"/>
          </a:xfrm>
        </p:spPr>
        <p:txBody>
          <a:bodyPr/>
          <a:lstStyle/>
          <a:p>
            <a:r>
              <a:rPr lang="en-US" dirty="0" smtClean="0"/>
              <a:t>Serving Size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 measure of food</a:t>
            </a:r>
          </a:p>
          <a:p>
            <a:r>
              <a:rPr lang="en-US" dirty="0" smtClean="0"/>
              <a:t>How much makes up a single serving</a:t>
            </a:r>
          </a:p>
          <a:p>
            <a:r>
              <a:rPr lang="en-US" dirty="0" smtClean="0"/>
              <a:t>Servings per container</a:t>
            </a:r>
          </a:p>
          <a:p>
            <a:r>
              <a:rPr lang="en-US" dirty="0" smtClean="0"/>
              <a:t>Expressed in kitchen terms </a:t>
            </a:r>
          </a:p>
          <a:p>
            <a:pPr lvl="1"/>
            <a:r>
              <a:rPr lang="en-US" dirty="0" smtClean="0"/>
              <a:t>Cups, tablespoons, ounces, grams, slices, etc…</a:t>
            </a:r>
          </a:p>
          <a:p>
            <a:r>
              <a:rPr lang="en-US" dirty="0" smtClean="0"/>
              <a:t>All data on label is based on serving size</a:t>
            </a:r>
          </a:p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696" y="5080574"/>
            <a:ext cx="2097823" cy="166058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servings?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Carbohydrates:</a:t>
            </a:r>
            <a:r>
              <a:rPr lang="en-US" dirty="0" smtClean="0"/>
              <a:t> </a:t>
            </a:r>
            <a:r>
              <a:rPr lang="en-US" dirty="0"/>
              <a:t>Recommended 158-228 grams/day (45-65% of daily intake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Proteins: </a:t>
            </a:r>
            <a:r>
              <a:rPr lang="en-US" dirty="0" smtClean="0"/>
              <a:t>Recommended 35</a:t>
            </a:r>
            <a:r>
              <a:rPr lang="en-US" dirty="0"/>
              <a:t>-105 grams/day (10-30% of daily intake</a:t>
            </a:r>
            <a:r>
              <a:rPr lang="en-US" dirty="0" smtClean="0"/>
              <a:t>)</a:t>
            </a:r>
          </a:p>
          <a:p>
            <a:pPr marL="349250" lvl="1" indent="-34925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400" b="1" dirty="0" smtClean="0"/>
              <a:t>Fats:</a:t>
            </a:r>
            <a:r>
              <a:rPr lang="en-US" sz="2400" dirty="0" smtClean="0"/>
              <a:t> </a:t>
            </a:r>
            <a:r>
              <a:rPr lang="en-US" sz="2400" dirty="0"/>
              <a:t>Recommended 31-46 grams/day (20-30% of daily intake</a:t>
            </a:r>
            <a:r>
              <a:rPr lang="en-US" sz="2400" dirty="0" smtClean="0"/>
              <a:t>)</a:t>
            </a:r>
            <a:endParaRPr lang="en-US" dirty="0" smtClean="0"/>
          </a:p>
          <a:p>
            <a:r>
              <a:rPr lang="en-US" b="1" dirty="0" smtClean="0"/>
              <a:t>Fiber: </a:t>
            </a:r>
            <a:r>
              <a:rPr lang="en-US" dirty="0" smtClean="0"/>
              <a:t>Recommended a minimum of15 </a:t>
            </a:r>
            <a:r>
              <a:rPr lang="en-US" dirty="0"/>
              <a:t>grams per </a:t>
            </a:r>
            <a:r>
              <a:rPr lang="en-US" dirty="0" smtClean="0"/>
              <a:t>day</a:t>
            </a:r>
          </a:p>
          <a:p>
            <a:r>
              <a:rPr lang="en-US" b="1" dirty="0" smtClean="0"/>
              <a:t>Sodium (salt): </a:t>
            </a:r>
            <a:r>
              <a:rPr lang="en-US" dirty="0" smtClean="0"/>
              <a:t>Recommended intake to be &lt; </a:t>
            </a:r>
            <a:r>
              <a:rPr lang="en-US" dirty="0"/>
              <a:t>2400 mg/day</a:t>
            </a:r>
          </a:p>
          <a:p>
            <a:pPr lvl="1"/>
            <a:r>
              <a:rPr lang="en-US" dirty="0"/>
              <a:t>Teaspoon of table </a:t>
            </a:r>
            <a:r>
              <a:rPr lang="en-US" dirty="0" smtClean="0"/>
              <a:t>salt</a:t>
            </a:r>
          </a:p>
          <a:p>
            <a:r>
              <a:rPr lang="en-US" b="1" dirty="0" smtClean="0"/>
              <a:t>Water: </a:t>
            </a:r>
            <a:r>
              <a:rPr lang="en-US" dirty="0" smtClean="0"/>
              <a:t>7-8 cups per day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208421" y="24196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3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027" y="1600200"/>
            <a:ext cx="4273350" cy="493776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Serving Size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49275" y="2122069"/>
            <a:ext cx="3840480" cy="3515096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/>
              <a:t>Amount per serving</a:t>
            </a:r>
            <a:r>
              <a:rPr lang="en-US" sz="2800" dirty="0" smtClean="0"/>
              <a:t>- number of calories in a single serving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look like?</a:t>
            </a:r>
            <a:endParaRPr lang="en-US" dirty="0"/>
          </a:p>
        </p:txBody>
      </p:sp>
      <p:pic>
        <p:nvPicPr>
          <p:cNvPr id="6" name="Content Placeholder 5" descr="food amoun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71" r="-18271"/>
          <a:stretch>
            <a:fillRect/>
          </a:stretch>
        </p:blipFill>
        <p:spPr>
          <a:xfrm>
            <a:off x="549275" y="1600200"/>
            <a:ext cx="8042275" cy="4343400"/>
          </a:xfrm>
        </p:spPr>
      </p:pic>
    </p:spTree>
    <p:extLst>
      <p:ext uri="{BB962C8B-B14F-4D97-AF65-F5344CB8AC3E}">
        <p14:creationId xmlns:p14="http://schemas.microsoft.com/office/powerpoint/2010/main" val="32375208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1069</TotalTime>
  <Words>378</Words>
  <Application>Microsoft Office PowerPoint</Application>
  <PresentationFormat>On-screen Show (4:3)</PresentationFormat>
  <Paragraphs>72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Geneva</vt:lpstr>
      <vt:lpstr>News Gothic MT</vt:lpstr>
      <vt:lpstr>Wingdings 2</vt:lpstr>
      <vt:lpstr>Breeze</vt:lpstr>
      <vt:lpstr>Do Now:</vt:lpstr>
      <vt:lpstr>Nutrition and Food Labeling </vt:lpstr>
      <vt:lpstr>Classes of Nutrients</vt:lpstr>
      <vt:lpstr>What’s on the Label?</vt:lpstr>
      <vt:lpstr>PowerPoint Presentation</vt:lpstr>
      <vt:lpstr>Serving Size</vt:lpstr>
      <vt:lpstr>How many servings?</vt:lpstr>
      <vt:lpstr>More on Serving Size</vt:lpstr>
      <vt:lpstr>What does it look like?</vt:lpstr>
      <vt:lpstr>Look at your label….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 and Food Labeling</dc:title>
  <dc:creator>Karen Herrera</dc:creator>
  <cp:lastModifiedBy>Chris Stuart</cp:lastModifiedBy>
  <cp:revision>14</cp:revision>
  <dcterms:created xsi:type="dcterms:W3CDTF">2011-10-04T02:56:25Z</dcterms:created>
  <dcterms:modified xsi:type="dcterms:W3CDTF">2014-04-22T19:01:00Z</dcterms:modified>
</cp:coreProperties>
</file>