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5" r:id="rId1"/>
  </p:sldMasterIdLst>
  <p:notesMasterIdLst>
    <p:notesMasterId r:id="rId27"/>
  </p:notesMasterIdLst>
  <p:handoutMasterIdLst>
    <p:handoutMasterId r:id="rId28"/>
  </p:handoutMasterIdLst>
  <p:sldIdLst>
    <p:sldId id="256" r:id="rId2"/>
    <p:sldId id="257" r:id="rId3"/>
    <p:sldId id="284" r:id="rId4"/>
    <p:sldId id="258" r:id="rId5"/>
    <p:sldId id="259" r:id="rId6"/>
    <p:sldId id="260" r:id="rId7"/>
    <p:sldId id="285" r:id="rId8"/>
    <p:sldId id="261" r:id="rId9"/>
    <p:sldId id="262" r:id="rId10"/>
    <p:sldId id="263" r:id="rId11"/>
    <p:sldId id="264" r:id="rId12"/>
    <p:sldId id="266" r:id="rId13"/>
    <p:sldId id="286" r:id="rId14"/>
    <p:sldId id="267" r:id="rId15"/>
    <p:sldId id="269" r:id="rId16"/>
    <p:sldId id="270" r:id="rId17"/>
    <p:sldId id="287" r:id="rId18"/>
    <p:sldId id="273" r:id="rId19"/>
    <p:sldId id="274" r:id="rId20"/>
    <p:sldId id="275" r:id="rId21"/>
    <p:sldId id="276" r:id="rId22"/>
    <p:sldId id="277" r:id="rId23"/>
    <p:sldId id="278" r:id="rId24"/>
    <p:sldId id="279" r:id="rId25"/>
    <p:sldId id="28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71936" autoAdjust="0"/>
  </p:normalViewPr>
  <p:slideViewPr>
    <p:cSldViewPr>
      <p:cViewPr varScale="1">
        <p:scale>
          <a:sx n="24" d="100"/>
          <a:sy n="24" d="100"/>
        </p:scale>
        <p:origin x="222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02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Tree>
    <p:extLst>
      <p:ext uri="{BB962C8B-B14F-4D97-AF65-F5344CB8AC3E}">
        <p14:creationId xmlns:p14="http://schemas.microsoft.com/office/powerpoint/2010/main" val="3105564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89559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a:ln/>
        </p:spPr>
        <p:txBody>
          <a:bodyPr/>
          <a:lstStyle/>
          <a:p>
            <a:r>
              <a:rPr lang="en-US"/>
              <a:t>As people get older arteries throughout the body harden especially those in the heart, brain, and kidneys.  This in turn causes the kidneys and heart to work harder and can contribute to a number of problems.</a:t>
            </a:r>
          </a:p>
        </p:txBody>
      </p:sp>
    </p:spTree>
    <p:extLst>
      <p:ext uri="{BB962C8B-B14F-4D97-AF65-F5344CB8AC3E}">
        <p14:creationId xmlns:p14="http://schemas.microsoft.com/office/powerpoint/2010/main" val="415683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7177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0355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25091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56623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noFill/>
          <a:ln/>
        </p:spPr>
        <p:txBody>
          <a:bodyPr/>
          <a:lstStyle/>
          <a:p>
            <a:r>
              <a:rPr lang="en-US" dirty="0"/>
              <a:t>The best treatment is </a:t>
            </a:r>
            <a:r>
              <a:rPr lang="en-US" dirty="0" smtClean="0"/>
              <a:t>prevention.</a:t>
            </a:r>
            <a:endParaRPr lang="en-US" dirty="0"/>
          </a:p>
        </p:txBody>
      </p:sp>
    </p:spTree>
    <p:extLst>
      <p:ext uri="{BB962C8B-B14F-4D97-AF65-F5344CB8AC3E}">
        <p14:creationId xmlns:p14="http://schemas.microsoft.com/office/powerpoint/2010/main" val="320608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87824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noFill/>
          <a:ln/>
        </p:spPr>
        <p:txBody>
          <a:bodyPr/>
          <a:lstStyle/>
          <a:p>
            <a:r>
              <a:rPr lang="en-US" dirty="0" smtClean="0"/>
              <a:t>The </a:t>
            </a:r>
            <a:r>
              <a:rPr lang="en-US" dirty="0"/>
              <a:t>current recommendation is to consume less than 2.4 grams of sodium a day.  2 grams of sodium is equal to 1 teaspoon of </a:t>
            </a:r>
            <a:r>
              <a:rPr lang="en-US" dirty="0" smtClean="0"/>
              <a:t>salt.</a:t>
            </a:r>
            <a:r>
              <a:rPr lang="en-US" baseline="0" dirty="0" smtClean="0"/>
              <a:t> Americans </a:t>
            </a:r>
            <a:r>
              <a:rPr lang="en-US" dirty="0" smtClean="0"/>
              <a:t>consume </a:t>
            </a:r>
            <a:r>
              <a:rPr lang="en-US" dirty="0"/>
              <a:t>on </a:t>
            </a:r>
            <a:r>
              <a:rPr lang="en-US" dirty="0" smtClean="0"/>
              <a:t>average </a:t>
            </a:r>
            <a:r>
              <a:rPr lang="en-US" dirty="0"/>
              <a:t>4000 to 6000 mg of sodium a day.  For a person with high blood pressure the doctor my recommend a 1500 mg </a:t>
            </a:r>
            <a:r>
              <a:rPr lang="en-US" dirty="0" smtClean="0"/>
              <a:t>low sodium </a:t>
            </a:r>
            <a:r>
              <a:rPr lang="en-US" dirty="0"/>
              <a:t>diet.  </a:t>
            </a:r>
          </a:p>
        </p:txBody>
      </p:sp>
    </p:spTree>
    <p:extLst>
      <p:ext uri="{BB962C8B-B14F-4D97-AF65-F5344CB8AC3E}">
        <p14:creationId xmlns:p14="http://schemas.microsoft.com/office/powerpoint/2010/main" val="91416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noFill/>
          <a:ln/>
        </p:spPr>
        <p:txBody>
          <a:bodyPr/>
          <a:lstStyle/>
          <a:p>
            <a:r>
              <a:rPr lang="en-US" dirty="0"/>
              <a:t>Being overweight is a risk for developing high blood pressure and other </a:t>
            </a:r>
            <a:r>
              <a:rPr lang="en-US" dirty="0" smtClean="0"/>
              <a:t>chronic diseases</a:t>
            </a:r>
            <a:r>
              <a:rPr lang="en-US" dirty="0"/>
              <a:t>.</a:t>
            </a:r>
          </a:p>
          <a:p>
            <a:endParaRPr lang="en-US" dirty="0"/>
          </a:p>
          <a:p>
            <a:endParaRPr lang="en-US" b="1" dirty="0"/>
          </a:p>
          <a:p>
            <a:endParaRPr lang="en-US" dirty="0"/>
          </a:p>
        </p:txBody>
      </p:sp>
    </p:spTree>
    <p:extLst>
      <p:ext uri="{BB962C8B-B14F-4D97-AF65-F5344CB8AC3E}">
        <p14:creationId xmlns:p14="http://schemas.microsoft.com/office/powerpoint/2010/main" val="20904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41904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1905315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noFill/>
          <a:ln/>
        </p:spPr>
        <p:txBody>
          <a:bodyPr/>
          <a:lstStyle/>
          <a:p>
            <a:endParaRPr lang="en-US" b="1" dirty="0"/>
          </a:p>
        </p:txBody>
      </p:sp>
    </p:spTree>
    <p:extLst>
      <p:ext uri="{BB962C8B-B14F-4D97-AF65-F5344CB8AC3E}">
        <p14:creationId xmlns:p14="http://schemas.microsoft.com/office/powerpoint/2010/main" val="521822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noFill/>
          <a:ln/>
        </p:spPr>
        <p:txBody>
          <a:bodyPr/>
          <a:lstStyle/>
          <a:p>
            <a:r>
              <a:rPr lang="en-US" dirty="0"/>
              <a:t>Smoking injures blood vessel walls and speeds up the process of hardening of the arteries. </a:t>
            </a:r>
            <a:r>
              <a:rPr lang="en-US" dirty="0" smtClean="0"/>
              <a:t>The </a:t>
            </a:r>
            <a:r>
              <a:rPr lang="en-US" dirty="0"/>
              <a:t>risk of having a heart attack is reduced after one </a:t>
            </a:r>
            <a:r>
              <a:rPr lang="en-US" dirty="0" smtClean="0"/>
              <a:t>year of cessation.</a:t>
            </a:r>
            <a:endParaRPr lang="en-US" dirty="0"/>
          </a:p>
          <a:p>
            <a:endParaRPr lang="en-US" dirty="0"/>
          </a:p>
        </p:txBody>
      </p:sp>
    </p:spTree>
    <p:extLst>
      <p:ext uri="{BB962C8B-B14F-4D97-AF65-F5344CB8AC3E}">
        <p14:creationId xmlns:p14="http://schemas.microsoft.com/office/powerpoint/2010/main" val="205463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01287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9219" name="Rectangle 3"/>
          <p:cNvSpPr>
            <a:spLocks noGrp="1" noChangeArrowheads="1"/>
          </p:cNvSpPr>
          <p:nvPr>
            <p:ph type="body" idx="1"/>
          </p:nvPr>
        </p:nvSpPr>
        <p:spPr>
          <a:noFill/>
          <a:ln/>
        </p:spPr>
        <p:txBody>
          <a:bodyPr/>
          <a:lstStyle/>
          <a:p>
            <a:r>
              <a:rPr lang="en-US"/>
              <a:t>High blood pressure increases your chance for getting heart disease and kidney disease  or for having a stroke.  It is especially dangerous because it has no warning signs or symptoms.  It is estimated that one in every four Americans has high blood pressure.  Once it develops it can last a lifetime.</a:t>
            </a:r>
          </a:p>
        </p:txBody>
      </p:sp>
    </p:spTree>
    <p:extLst>
      <p:ext uri="{BB962C8B-B14F-4D97-AF65-F5344CB8AC3E}">
        <p14:creationId xmlns:p14="http://schemas.microsoft.com/office/powerpoint/2010/main" val="310257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41095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a:noFill/>
          <a:ln/>
        </p:spPr>
        <p:txBody>
          <a:bodyPr/>
          <a:lstStyle/>
          <a:p>
            <a:r>
              <a:rPr lang="en-US" dirty="0"/>
              <a:t>How does it effect the body?  </a:t>
            </a:r>
          </a:p>
        </p:txBody>
      </p:sp>
    </p:spTree>
    <p:extLst>
      <p:ext uri="{BB962C8B-B14F-4D97-AF65-F5344CB8AC3E}">
        <p14:creationId xmlns:p14="http://schemas.microsoft.com/office/powerpoint/2010/main" val="349148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High blood pressure is the most important risk factor for stroke.  This can happen with a break in a weakened blood vessel which bleeds in the brain.  A stroke can also happen when a blood clot blocks one of the narrowed arteries in the brain.</a:t>
            </a:r>
          </a:p>
          <a:p>
            <a:endParaRPr lang="en-US" dirty="0"/>
          </a:p>
        </p:txBody>
      </p:sp>
    </p:spTree>
    <p:extLst>
      <p:ext uri="{BB962C8B-B14F-4D97-AF65-F5344CB8AC3E}">
        <p14:creationId xmlns:p14="http://schemas.microsoft.com/office/powerpoint/2010/main" val="316499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noFill/>
          <a:ln/>
        </p:spPr>
        <p:txBody>
          <a:bodyPr/>
          <a:lstStyle/>
          <a:p>
            <a:r>
              <a:rPr lang="en-US" dirty="0"/>
              <a:t>High blood pressure is a major risk for heart attack.  The arteries bring oxygen carrying blood to the heart muscle.  If the heart cannot get oxygen, chest pain </a:t>
            </a:r>
            <a:r>
              <a:rPr lang="en-US" dirty="0" smtClean="0"/>
              <a:t>known </a:t>
            </a:r>
            <a:r>
              <a:rPr lang="en-US" dirty="0"/>
              <a:t>as angina can occur.  If the flow of blood is blocked a </a:t>
            </a:r>
            <a:r>
              <a:rPr lang="en-US" dirty="0" smtClean="0"/>
              <a:t>heart </a:t>
            </a:r>
            <a:r>
              <a:rPr lang="en-US" dirty="0"/>
              <a:t>attack results.  Hypertension is also the number one risk </a:t>
            </a:r>
            <a:r>
              <a:rPr lang="en-US" dirty="0" smtClean="0"/>
              <a:t>factor</a:t>
            </a:r>
            <a:r>
              <a:rPr lang="en-US" baseline="0" dirty="0" smtClean="0"/>
              <a:t> for</a:t>
            </a:r>
            <a:r>
              <a:rPr lang="en-US" dirty="0" smtClean="0"/>
              <a:t> </a:t>
            </a:r>
            <a:r>
              <a:rPr lang="en-US" dirty="0"/>
              <a:t>congestive heart </a:t>
            </a:r>
            <a:r>
              <a:rPr lang="en-US" dirty="0" smtClean="0"/>
              <a:t>failure, </a:t>
            </a:r>
            <a:r>
              <a:rPr lang="en-US" dirty="0"/>
              <a:t>a condition in which the heart cannot pump enough blood to meet the body</a:t>
            </a:r>
            <a:r>
              <a:rPr lang="ja-JP" altLang="en-US" dirty="0">
                <a:latin typeface="Arial"/>
              </a:rPr>
              <a:t>’</a:t>
            </a:r>
            <a:r>
              <a:rPr lang="en-US" dirty="0"/>
              <a:t>s needs.</a:t>
            </a:r>
          </a:p>
        </p:txBody>
      </p:sp>
    </p:spTree>
    <p:extLst>
      <p:ext uri="{BB962C8B-B14F-4D97-AF65-F5344CB8AC3E}">
        <p14:creationId xmlns:p14="http://schemas.microsoft.com/office/powerpoint/2010/main" val="24755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a:ln/>
        </p:spPr>
        <p:txBody>
          <a:bodyPr/>
          <a:lstStyle/>
          <a:p>
            <a:r>
              <a:rPr lang="en-US" dirty="0"/>
              <a:t>Kidneys act as filters to rid the body of </a:t>
            </a:r>
            <a:r>
              <a:rPr lang="en-US" dirty="0" smtClean="0"/>
              <a:t>waste.  </a:t>
            </a:r>
            <a:r>
              <a:rPr lang="en-US" dirty="0"/>
              <a:t>High blood pressure can narrow and thicken the blood vessels.  This makes it hard on the kidneys which will filter less blood.  This results in waste </a:t>
            </a:r>
            <a:r>
              <a:rPr lang="en-US" dirty="0" smtClean="0"/>
              <a:t>build </a:t>
            </a:r>
            <a:r>
              <a:rPr lang="en-US" dirty="0"/>
              <a:t>up in the blood and may result in the kidneys </a:t>
            </a:r>
            <a:r>
              <a:rPr lang="en-US" dirty="0" smtClean="0"/>
              <a:t>failure.  </a:t>
            </a:r>
            <a:endParaRPr lang="en-US" dirty="0"/>
          </a:p>
        </p:txBody>
      </p:sp>
    </p:spTree>
    <p:extLst>
      <p:ext uri="{BB962C8B-B14F-4D97-AF65-F5344CB8AC3E}">
        <p14:creationId xmlns:p14="http://schemas.microsoft.com/office/powerpoint/2010/main" val="29031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BP</a:t>
            </a:r>
            <a:r>
              <a:rPr lang="en-US" baseline="0" dirty="0" smtClean="0"/>
              <a:t> is high for a long period of time, the small blood vessels in the eye undergo a number of changes. The vessels narrow and become constricted in places. Tiny amount of fluid leak from the blood vessels in the retina (the inside layer at the back of the eye). This is called hypertensive retinopathy. Hypertensive retinopathy often has no visual symptoms until it is quite severe. During an eye examination, the eyes are dilated to look for several findings on your retina: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Flame hemorrhages, cotton wool spots (white fluffy areas cause by nerve fiber damage), hard exudates (lipid deposits from damaged blood vessels), swelling of the macula (central portion of the retina responsible for the center of your vision), and swelling of your optic nerve.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only treatment for hypertensive retinopathy is to control high blood pressure. </a:t>
            </a:r>
            <a:endParaRPr lang="en-US" dirty="0"/>
          </a:p>
        </p:txBody>
      </p:sp>
    </p:spTree>
    <p:extLst>
      <p:ext uri="{BB962C8B-B14F-4D97-AF65-F5344CB8AC3E}">
        <p14:creationId xmlns:p14="http://schemas.microsoft.com/office/powerpoint/2010/main" val="12395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F32E0A-AB58-B547-AA45-94B8491C2BD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56186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32E0A-AB58-B547-AA45-94B8491C2BD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14360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32E0A-AB58-B547-AA45-94B8491C2BD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115369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32E0A-AB58-B547-AA45-94B8491C2BD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227502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32E0A-AB58-B547-AA45-94B8491C2BD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1117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F32E0A-AB58-B547-AA45-94B8491C2BD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26339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F32E0A-AB58-B547-AA45-94B8491C2BD6}"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71943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F32E0A-AB58-B547-AA45-94B8491C2BD6}"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311607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32E0A-AB58-B547-AA45-94B8491C2BD6}"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210841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32E0A-AB58-B547-AA45-94B8491C2BD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3241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32E0A-AB58-B547-AA45-94B8491C2BD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FFDBB-54F6-1F4E-BB8F-2D1FC6B48D23}" type="slidenum">
              <a:rPr lang="en-US" smtClean="0"/>
              <a:t>‹#›</a:t>
            </a:fld>
            <a:endParaRPr lang="en-US"/>
          </a:p>
        </p:txBody>
      </p:sp>
    </p:spTree>
    <p:extLst>
      <p:ext uri="{BB962C8B-B14F-4D97-AF65-F5344CB8AC3E}">
        <p14:creationId xmlns:p14="http://schemas.microsoft.com/office/powerpoint/2010/main" val="225409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32E0A-AB58-B547-AA45-94B8491C2BD6}" type="datetimeFigureOut">
              <a:rPr lang="en-US" smtClean="0"/>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FFDBB-54F6-1F4E-BB8F-2D1FC6B48D23}" type="slidenum">
              <a:rPr lang="en-US" smtClean="0"/>
              <a:t>‹#›</a:t>
            </a:fld>
            <a:endParaRPr lang="en-US"/>
          </a:p>
        </p:txBody>
      </p:sp>
    </p:spTree>
    <p:extLst>
      <p:ext uri="{BB962C8B-B14F-4D97-AF65-F5344CB8AC3E}">
        <p14:creationId xmlns:p14="http://schemas.microsoft.com/office/powerpoint/2010/main" val="245996309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heart.org/beatyourrisk/en_US/hbpRiskCalc.html?hasSet=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usda.gov" TargetMode="External"/><Relationship Id="rId4" Type="http://schemas.openxmlformats.org/officeDocument/2006/relationships/hyperlink" Target="http://www.heart.org/HEAR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85800"/>
            <a:ext cx="7772400" cy="1143000"/>
          </a:xfrm>
          <a:noFill/>
          <a:ln/>
        </p:spPr>
        <p:txBody>
          <a:bodyPr>
            <a:normAutofit/>
          </a:bodyPr>
          <a:lstStyle/>
          <a:p>
            <a:pPr algn="ctr"/>
            <a:r>
              <a:rPr lang="en-US" sz="6000" dirty="0"/>
              <a:t>Diet and Hypertension</a:t>
            </a:r>
          </a:p>
        </p:txBody>
      </p:sp>
      <p:pic>
        <p:nvPicPr>
          <p:cNvPr id="3" name="Picture 2" descr="causes-of-hyperten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905000"/>
            <a:ext cx="4648200" cy="4229862"/>
          </a:xfrm>
          <a:prstGeom prst="rect">
            <a:avLst/>
          </a:prstGeom>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a:noFill/>
          <a:ln/>
        </p:spPr>
        <p:txBody>
          <a:bodyPr/>
          <a:lstStyle/>
          <a:p>
            <a:r>
              <a:rPr lang="en-US" dirty="0"/>
              <a:t>The Eyes</a:t>
            </a:r>
          </a:p>
        </p:txBody>
      </p:sp>
      <p:sp>
        <p:nvSpPr>
          <p:cNvPr id="18435" name="Rectangle 3"/>
          <p:cNvSpPr>
            <a:spLocks noGrp="1" noChangeArrowheads="1"/>
          </p:cNvSpPr>
          <p:nvPr>
            <p:ph idx="1"/>
          </p:nvPr>
        </p:nvSpPr>
        <p:spPr>
          <a:xfrm>
            <a:off x="457200" y="1143000"/>
            <a:ext cx="8229600" cy="4525963"/>
          </a:xfrm>
          <a:noFill/>
          <a:ln/>
        </p:spPr>
        <p:txBody>
          <a:bodyPr/>
          <a:lstStyle/>
          <a:p>
            <a:r>
              <a:rPr lang="en-US" dirty="0"/>
              <a:t>Can eventually cause blood vessels to break and bleed in the eye</a:t>
            </a:r>
            <a:r>
              <a:rPr lang="en-US" dirty="0" smtClean="0"/>
              <a:t>. </a:t>
            </a:r>
            <a:endParaRPr lang="en-US" dirty="0"/>
          </a:p>
          <a:p>
            <a:r>
              <a:rPr lang="en-US" dirty="0"/>
              <a:t>Can result in blurred vision or even blindness.</a:t>
            </a:r>
          </a:p>
        </p:txBody>
      </p:sp>
      <p:pic>
        <p:nvPicPr>
          <p:cNvPr id="2" name="Picture 1" descr="hypertensive-retinopat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048000"/>
            <a:ext cx="4191000" cy="3352800"/>
          </a:xfrm>
          <a:prstGeom prst="rect">
            <a:avLst/>
          </a:prstGeom>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noFill/>
          <a:ln/>
        </p:spPr>
        <p:txBody>
          <a:bodyPr/>
          <a:lstStyle/>
          <a:p>
            <a:r>
              <a:rPr lang="en-US" dirty="0"/>
              <a:t>The Arteries</a:t>
            </a:r>
          </a:p>
        </p:txBody>
      </p:sp>
      <p:sp>
        <p:nvSpPr>
          <p:cNvPr id="20483" name="Rectangle 3"/>
          <p:cNvSpPr>
            <a:spLocks noGrp="1" noChangeArrowheads="1"/>
          </p:cNvSpPr>
          <p:nvPr>
            <p:ph idx="1"/>
          </p:nvPr>
        </p:nvSpPr>
        <p:spPr>
          <a:xfrm>
            <a:off x="457200" y="1219200"/>
            <a:ext cx="8229600" cy="4267200"/>
          </a:xfrm>
          <a:noFill/>
          <a:ln/>
        </p:spPr>
        <p:txBody>
          <a:bodyPr/>
          <a:lstStyle/>
          <a:p>
            <a:r>
              <a:rPr lang="en-US" dirty="0"/>
              <a:t>Causes arteries to harden.</a:t>
            </a:r>
          </a:p>
          <a:p>
            <a:r>
              <a:rPr lang="en-US" dirty="0"/>
              <a:t>This in turn causes the kidneys and heart to work harder.</a:t>
            </a:r>
          </a:p>
          <a:p>
            <a:r>
              <a:rPr lang="en-US" dirty="0"/>
              <a:t>Contributes to a number of problems.</a:t>
            </a:r>
          </a:p>
        </p:txBody>
      </p:sp>
      <p:pic>
        <p:nvPicPr>
          <p:cNvPr id="2" name="Picture 1" descr="CA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581400"/>
            <a:ext cx="5058957" cy="2959013"/>
          </a:xfrm>
          <a:prstGeom prst="rect">
            <a:avLst/>
          </a:prstGeom>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normAutofit fontScale="90000"/>
          </a:bodyPr>
          <a:lstStyle/>
          <a:p>
            <a:r>
              <a:rPr lang="en-US" dirty="0" smtClean="0"/>
              <a:t>Risk Factors for High Blood Pressure</a:t>
            </a:r>
            <a:endParaRPr lang="en-US" dirty="0"/>
          </a:p>
        </p:txBody>
      </p:sp>
      <p:sp>
        <p:nvSpPr>
          <p:cNvPr id="24579" name="Rectangle 3"/>
          <p:cNvSpPr>
            <a:spLocks noGrp="1" noChangeArrowheads="1"/>
          </p:cNvSpPr>
          <p:nvPr>
            <p:ph idx="1"/>
          </p:nvPr>
        </p:nvSpPr>
        <p:spPr>
          <a:xfrm>
            <a:off x="609600" y="1600200"/>
            <a:ext cx="8077200" cy="4800600"/>
          </a:xfrm>
          <a:noFill/>
          <a:ln/>
        </p:spPr>
        <p:txBody>
          <a:bodyPr>
            <a:normAutofit/>
          </a:bodyPr>
          <a:lstStyle/>
          <a:p>
            <a:r>
              <a:rPr lang="en-US" dirty="0" smtClean="0"/>
              <a:t>Age</a:t>
            </a:r>
          </a:p>
          <a:p>
            <a:r>
              <a:rPr lang="en-US" dirty="0" smtClean="0"/>
              <a:t>Race</a:t>
            </a:r>
            <a:endParaRPr lang="en-US" dirty="0"/>
          </a:p>
          <a:p>
            <a:r>
              <a:rPr lang="en-US" dirty="0"/>
              <a:t>F</a:t>
            </a:r>
            <a:r>
              <a:rPr lang="en-US" dirty="0" smtClean="0"/>
              <a:t>amily </a:t>
            </a:r>
            <a:r>
              <a:rPr lang="en-US" dirty="0"/>
              <a:t>history </a:t>
            </a:r>
            <a:endParaRPr lang="en-US" dirty="0" smtClean="0"/>
          </a:p>
          <a:p>
            <a:r>
              <a:rPr lang="en-US" dirty="0" smtClean="0"/>
              <a:t>Obesity</a:t>
            </a:r>
          </a:p>
          <a:p>
            <a:r>
              <a:rPr lang="en-US" dirty="0" smtClean="0"/>
              <a:t>Inactivity</a:t>
            </a:r>
          </a:p>
          <a:p>
            <a:r>
              <a:rPr lang="en-US" dirty="0" smtClean="0"/>
              <a:t>Tobacco use</a:t>
            </a:r>
          </a:p>
          <a:p>
            <a:r>
              <a:rPr lang="en-US" dirty="0" smtClean="0"/>
              <a:t>Sodium intake</a:t>
            </a:r>
          </a:p>
          <a:p>
            <a:r>
              <a:rPr lang="en-US" dirty="0" smtClean="0"/>
              <a:t>Alcohol intake</a:t>
            </a:r>
          </a:p>
        </p:txBody>
      </p:sp>
      <p:pic>
        <p:nvPicPr>
          <p:cNvPr id="2" name="Picture 1" descr="hyperten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447800"/>
            <a:ext cx="3607995" cy="4878593"/>
          </a:xfrm>
          <a:prstGeom prst="rect">
            <a:avLst/>
          </a:prstGeom>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for High Blood Pressure</a:t>
            </a:r>
            <a:endParaRPr lang="en-US" dirty="0"/>
          </a:p>
        </p:txBody>
      </p:sp>
      <p:sp>
        <p:nvSpPr>
          <p:cNvPr id="3" name="Content Placeholder 2"/>
          <p:cNvSpPr>
            <a:spLocks noGrp="1"/>
          </p:cNvSpPr>
          <p:nvPr>
            <p:ph idx="1"/>
          </p:nvPr>
        </p:nvSpPr>
        <p:spPr>
          <a:xfrm>
            <a:off x="457200" y="1600200"/>
            <a:ext cx="4724400" cy="4953000"/>
          </a:xfrm>
        </p:spPr>
        <p:txBody>
          <a:bodyPr>
            <a:normAutofit/>
          </a:bodyPr>
          <a:lstStyle/>
          <a:p>
            <a:r>
              <a:rPr lang="en-US" dirty="0" smtClean="0"/>
              <a:t>Poor diet</a:t>
            </a:r>
          </a:p>
          <a:p>
            <a:r>
              <a:rPr lang="en-US" dirty="0" smtClean="0"/>
              <a:t>High cholesterol</a:t>
            </a:r>
          </a:p>
          <a:p>
            <a:r>
              <a:rPr lang="en-US" dirty="0" smtClean="0"/>
              <a:t>Diabetes</a:t>
            </a:r>
          </a:p>
          <a:p>
            <a:r>
              <a:rPr lang="en-US" dirty="0" smtClean="0"/>
              <a:t>Kidney disease</a:t>
            </a:r>
          </a:p>
          <a:p>
            <a:r>
              <a:rPr lang="en-US" dirty="0" smtClean="0"/>
              <a:t>Insufficient sleep </a:t>
            </a:r>
          </a:p>
          <a:p>
            <a:r>
              <a:rPr lang="en-US" dirty="0" smtClean="0"/>
              <a:t>Sleep apnea</a:t>
            </a:r>
          </a:p>
          <a:p>
            <a:r>
              <a:rPr lang="en-US" dirty="0" smtClean="0"/>
              <a:t>Excessive working: &gt; 40hrs/week</a:t>
            </a:r>
            <a:endParaRPr lang="en-US" dirty="0"/>
          </a:p>
        </p:txBody>
      </p:sp>
      <p:pic>
        <p:nvPicPr>
          <p:cNvPr id="5" name="Picture 4" descr="unhealthy-foo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00200"/>
            <a:ext cx="3200400" cy="2362200"/>
          </a:xfrm>
          <a:prstGeom prst="rect">
            <a:avLst/>
          </a:prstGeom>
        </p:spPr>
      </p:pic>
      <p:pic>
        <p:nvPicPr>
          <p:cNvPr id="6" name="Picture 5" descr="photolibrary_rf_photo_of_salt_amou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14800"/>
            <a:ext cx="3200400" cy="2232366"/>
          </a:xfrm>
          <a:prstGeom prst="rect">
            <a:avLst/>
          </a:prstGeom>
        </p:spPr>
      </p:pic>
    </p:spTree>
    <p:extLst>
      <p:ext uri="{BB962C8B-B14F-4D97-AF65-F5344CB8AC3E}">
        <p14:creationId xmlns:p14="http://schemas.microsoft.com/office/powerpoint/2010/main" val="449314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noFill/>
          <a:ln/>
        </p:spPr>
        <p:txBody>
          <a:bodyPr/>
          <a:lstStyle/>
          <a:p>
            <a:r>
              <a:rPr lang="en-US" dirty="0" smtClean="0"/>
              <a:t>High Blood Pressure Detection</a:t>
            </a:r>
            <a:endParaRPr lang="en-US" dirty="0"/>
          </a:p>
        </p:txBody>
      </p:sp>
      <p:sp>
        <p:nvSpPr>
          <p:cNvPr id="26627" name="Rectangle 3"/>
          <p:cNvSpPr>
            <a:spLocks noGrp="1" noChangeArrowheads="1"/>
          </p:cNvSpPr>
          <p:nvPr>
            <p:ph idx="1"/>
          </p:nvPr>
        </p:nvSpPr>
        <p:spPr>
          <a:xfrm>
            <a:off x="457200" y="1143000"/>
            <a:ext cx="8229600" cy="4525963"/>
          </a:xfrm>
          <a:noFill/>
          <a:ln/>
        </p:spPr>
        <p:txBody>
          <a:bodyPr/>
          <a:lstStyle/>
          <a:p>
            <a:r>
              <a:rPr lang="en-US" dirty="0" smtClean="0"/>
              <a:t>Measured using a sphygmomanometer.</a:t>
            </a:r>
          </a:p>
          <a:p>
            <a:r>
              <a:rPr lang="en-US" dirty="0" smtClean="0"/>
              <a:t>2 </a:t>
            </a:r>
            <a:r>
              <a:rPr lang="en-US" dirty="0"/>
              <a:t>or more readings of 140/90mm Hg or higher taken on more than one occasion</a:t>
            </a:r>
            <a:r>
              <a:rPr lang="en-US" dirty="0" smtClean="0"/>
              <a:t>.</a:t>
            </a:r>
            <a:endParaRPr lang="en-US" dirty="0"/>
          </a:p>
        </p:txBody>
      </p:sp>
      <p:pic>
        <p:nvPicPr>
          <p:cNvPr id="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47244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normAutofit fontScale="90000"/>
          </a:bodyPr>
          <a:lstStyle/>
          <a:p>
            <a:r>
              <a:rPr lang="en-US" dirty="0" smtClean="0"/>
              <a:t>Tips for Ensuring Accurate BP Readings</a:t>
            </a:r>
            <a:endParaRPr lang="en-US" dirty="0"/>
          </a:p>
        </p:txBody>
      </p:sp>
      <p:sp>
        <p:nvSpPr>
          <p:cNvPr id="30723" name="Rectangle 3"/>
          <p:cNvSpPr>
            <a:spLocks noGrp="1" noChangeArrowheads="1"/>
          </p:cNvSpPr>
          <p:nvPr>
            <p:ph idx="1"/>
          </p:nvPr>
        </p:nvSpPr>
        <p:spPr>
          <a:xfrm>
            <a:off x="457200" y="1752600"/>
            <a:ext cx="8229600" cy="4525963"/>
          </a:xfrm>
          <a:noFill/>
          <a:ln/>
        </p:spPr>
        <p:txBody>
          <a:bodyPr/>
          <a:lstStyle/>
          <a:p>
            <a:r>
              <a:rPr lang="en-US" dirty="0"/>
              <a:t>Don</a:t>
            </a:r>
            <a:r>
              <a:rPr lang="ja-JP" altLang="en-US" dirty="0">
                <a:latin typeface="Arial"/>
              </a:rPr>
              <a:t>’</a:t>
            </a:r>
            <a:r>
              <a:rPr lang="en-US" dirty="0"/>
              <a:t>t drink coffee or smoke cigarettes for 30 minutes before.</a:t>
            </a:r>
          </a:p>
          <a:p>
            <a:r>
              <a:rPr lang="en-US" dirty="0"/>
              <a:t>Before test sit for five minutes with back supported and feet flat on the ground.  </a:t>
            </a:r>
            <a:endParaRPr lang="en-US" dirty="0" smtClean="0"/>
          </a:p>
          <a:p>
            <a:r>
              <a:rPr lang="en-US" dirty="0" smtClean="0"/>
              <a:t>Test </a:t>
            </a:r>
            <a:r>
              <a:rPr lang="en-US" dirty="0"/>
              <a:t>your arm on a table even with your heart.</a:t>
            </a:r>
          </a:p>
          <a:p>
            <a:r>
              <a:rPr lang="en-US" dirty="0"/>
              <a:t>Wear short sleeves so your arm is exposed.</a:t>
            </a: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normAutofit fontScale="90000"/>
          </a:bodyPr>
          <a:lstStyle/>
          <a:p>
            <a:r>
              <a:rPr lang="en-US"/>
              <a:t>Tips for having blood pressure taken.</a:t>
            </a:r>
          </a:p>
        </p:txBody>
      </p:sp>
      <p:sp>
        <p:nvSpPr>
          <p:cNvPr id="32771" name="Rectangle 3"/>
          <p:cNvSpPr>
            <a:spLocks noGrp="1" noChangeArrowheads="1"/>
          </p:cNvSpPr>
          <p:nvPr>
            <p:ph idx="1"/>
          </p:nvPr>
        </p:nvSpPr>
        <p:spPr>
          <a:noFill/>
          <a:ln/>
        </p:spPr>
        <p:txBody>
          <a:bodyPr/>
          <a:lstStyle/>
          <a:p>
            <a:r>
              <a:rPr lang="en-US" dirty="0"/>
              <a:t>Go to the bathroom before test.  A full bladder can affect </a:t>
            </a:r>
            <a:r>
              <a:rPr lang="en-US" dirty="0" smtClean="0"/>
              <a:t>BP readings.</a:t>
            </a:r>
            <a:endParaRPr lang="en-US" dirty="0"/>
          </a:p>
          <a:p>
            <a:r>
              <a:rPr lang="en-US" dirty="0"/>
              <a:t>Get 2 readings and average the two of them.</a:t>
            </a:r>
          </a:p>
          <a:p>
            <a:r>
              <a:rPr lang="en-US" dirty="0"/>
              <a:t>Ask the </a:t>
            </a:r>
            <a:r>
              <a:rPr lang="en-US" dirty="0" smtClean="0"/>
              <a:t>doctor </a:t>
            </a:r>
            <a:r>
              <a:rPr lang="en-US" dirty="0"/>
              <a:t>or nurse to tell you the result in </a:t>
            </a:r>
            <a:r>
              <a:rPr lang="en-US" dirty="0" smtClean="0"/>
              <a:t>numbers and make a note of it. </a:t>
            </a:r>
            <a:endParaRPr lang="en-US"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Your Risk</a:t>
            </a:r>
            <a:endParaRPr lang="en-US" dirty="0"/>
          </a:p>
        </p:txBody>
      </p:sp>
      <p:sp>
        <p:nvSpPr>
          <p:cNvPr id="3" name="Content Placeholder 2"/>
          <p:cNvSpPr>
            <a:spLocks noGrp="1"/>
          </p:cNvSpPr>
          <p:nvPr>
            <p:ph idx="1"/>
          </p:nvPr>
        </p:nvSpPr>
        <p:spPr/>
        <p:txBody>
          <a:bodyPr/>
          <a:lstStyle/>
          <a:p>
            <a:r>
              <a:rPr lang="en-US" dirty="0" smtClean="0">
                <a:hlinkClick r:id="rId2"/>
              </a:rPr>
              <a:t>American Heart Association High Blood Pressure Risk Calculator</a:t>
            </a:r>
            <a:endParaRPr lang="en-US" dirty="0" smtClean="0"/>
          </a:p>
          <a:p>
            <a:endParaRPr lang="en-US" dirty="0" smtClean="0"/>
          </a:p>
          <a:p>
            <a:pPr marL="0" indent="0">
              <a:buNone/>
            </a:pPr>
            <a:endParaRPr lang="en-US" dirty="0"/>
          </a:p>
        </p:txBody>
      </p:sp>
      <p:pic>
        <p:nvPicPr>
          <p:cNvPr id="4" name="Picture 3" descr="-Graphics-hypertension_risk_calcul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71800"/>
            <a:ext cx="5639320" cy="3404099"/>
          </a:xfrm>
          <a:prstGeom prst="rect">
            <a:avLst/>
          </a:prstGeom>
        </p:spPr>
      </p:pic>
    </p:spTree>
    <p:extLst>
      <p:ext uri="{BB962C8B-B14F-4D97-AF65-F5344CB8AC3E}">
        <p14:creationId xmlns:p14="http://schemas.microsoft.com/office/powerpoint/2010/main" val="321029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a:lstStyle/>
          <a:p>
            <a:r>
              <a:rPr lang="en-US"/>
              <a:t>Preventing Hypertension</a:t>
            </a:r>
          </a:p>
        </p:txBody>
      </p:sp>
      <p:sp>
        <p:nvSpPr>
          <p:cNvPr id="38915" name="Rectangle 3"/>
          <p:cNvSpPr>
            <a:spLocks noGrp="1" noChangeArrowheads="1"/>
          </p:cNvSpPr>
          <p:nvPr>
            <p:ph idx="1"/>
          </p:nvPr>
        </p:nvSpPr>
        <p:spPr>
          <a:noFill/>
          <a:ln/>
        </p:spPr>
        <p:txBody>
          <a:bodyPr>
            <a:normAutofit/>
          </a:bodyPr>
          <a:lstStyle/>
          <a:p>
            <a:pPr algn="ctr">
              <a:buFont typeface="Monotype Sorts" charset="0"/>
              <a:buNone/>
            </a:pPr>
            <a:r>
              <a:rPr lang="en-US"/>
              <a:t>Adopt a healthy lifestyle by:</a:t>
            </a:r>
          </a:p>
          <a:p>
            <a:endParaRPr lang="en-US"/>
          </a:p>
          <a:p>
            <a:r>
              <a:rPr lang="en-US"/>
              <a:t>Following a healthy eating pattern.</a:t>
            </a:r>
          </a:p>
          <a:p>
            <a:r>
              <a:rPr lang="en-US"/>
              <a:t>Maintaining a healthy weight.</a:t>
            </a:r>
          </a:p>
          <a:p>
            <a:r>
              <a:rPr lang="en-US"/>
              <a:t>Being Physically Active.</a:t>
            </a:r>
          </a:p>
          <a:p>
            <a:r>
              <a:rPr lang="en-US"/>
              <a:t>Limiting Alcohol.</a:t>
            </a:r>
          </a:p>
          <a:p>
            <a:r>
              <a:rPr lang="en-US"/>
              <a:t>Quitting Smoking.</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lstStyle/>
          <a:p>
            <a:r>
              <a:rPr lang="en-US"/>
              <a:t>DASH diet</a:t>
            </a:r>
          </a:p>
        </p:txBody>
      </p:sp>
      <p:sp>
        <p:nvSpPr>
          <p:cNvPr id="40963" name="Rectangle 3"/>
          <p:cNvSpPr>
            <a:spLocks noGrp="1" noChangeArrowheads="1"/>
          </p:cNvSpPr>
          <p:nvPr>
            <p:ph idx="1"/>
          </p:nvPr>
        </p:nvSpPr>
        <p:spPr>
          <a:noFill/>
          <a:ln/>
        </p:spPr>
        <p:txBody>
          <a:bodyPr/>
          <a:lstStyle/>
          <a:p>
            <a:r>
              <a:rPr lang="en-US" dirty="0"/>
              <a:t>Dietary Approaches to Stop Hypertension.</a:t>
            </a:r>
          </a:p>
          <a:p>
            <a:r>
              <a:rPr lang="en-US" dirty="0"/>
              <a:t>I</a:t>
            </a:r>
            <a:r>
              <a:rPr lang="en-US" dirty="0" smtClean="0"/>
              <a:t>ncrease </a:t>
            </a:r>
            <a:r>
              <a:rPr lang="en-US" dirty="0"/>
              <a:t>of 1 daily serving of veggies.</a:t>
            </a:r>
          </a:p>
          <a:p>
            <a:r>
              <a:rPr lang="en-US" dirty="0"/>
              <a:t>I</a:t>
            </a:r>
            <a:r>
              <a:rPr lang="en-US" dirty="0" smtClean="0"/>
              <a:t>ncrease </a:t>
            </a:r>
            <a:r>
              <a:rPr lang="en-US" dirty="0"/>
              <a:t>of 1-2 servings of fruit.</a:t>
            </a:r>
          </a:p>
          <a:p>
            <a:r>
              <a:rPr lang="en-US" dirty="0" smtClean="0"/>
              <a:t>Inclusion </a:t>
            </a:r>
            <a:r>
              <a:rPr lang="en-US" dirty="0"/>
              <a:t>of 4-5 servings of nuts</a:t>
            </a:r>
            <a:r>
              <a:rPr lang="en-US" dirty="0" smtClean="0"/>
              <a:t>, seeds</a:t>
            </a:r>
            <a:r>
              <a:rPr lang="en-US" dirty="0"/>
              <a:t>, and beans.</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dirty="0"/>
              <a:t>What is Blood Pressure?</a:t>
            </a:r>
          </a:p>
        </p:txBody>
      </p:sp>
      <p:sp>
        <p:nvSpPr>
          <p:cNvPr id="6147" name="Rectangle 3"/>
          <p:cNvSpPr>
            <a:spLocks noGrp="1" noChangeArrowheads="1"/>
          </p:cNvSpPr>
          <p:nvPr>
            <p:ph idx="1"/>
          </p:nvPr>
        </p:nvSpPr>
        <p:spPr>
          <a:xfrm>
            <a:off x="457200" y="1600200"/>
            <a:ext cx="5029200" cy="4525963"/>
          </a:xfrm>
          <a:noFill/>
          <a:ln/>
        </p:spPr>
        <p:txBody>
          <a:bodyPr>
            <a:normAutofit/>
          </a:bodyPr>
          <a:lstStyle/>
          <a:p>
            <a:r>
              <a:rPr lang="en-US" dirty="0"/>
              <a:t>The force of blood against the wall of the arteries.</a:t>
            </a:r>
          </a:p>
          <a:p>
            <a:r>
              <a:rPr lang="en-US" dirty="0"/>
              <a:t>Systolic- as the heart beats</a:t>
            </a:r>
          </a:p>
          <a:p>
            <a:r>
              <a:rPr lang="en-US" dirty="0"/>
              <a:t>Diastolic - as the heart relaxes</a:t>
            </a:r>
          </a:p>
          <a:p>
            <a:r>
              <a:rPr lang="en-US" dirty="0"/>
              <a:t>Written as systolic over diastolic.</a:t>
            </a:r>
          </a:p>
          <a:p>
            <a:pPr marL="0" indent="0">
              <a:buNone/>
            </a:pPr>
            <a:endParaRPr lang="en-US" dirty="0"/>
          </a:p>
        </p:txBody>
      </p:sp>
      <p:pic>
        <p:nvPicPr>
          <p:cNvPr id="3" name="Picture 2" descr="systolic-blood-press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00200"/>
            <a:ext cx="3175000" cy="4267200"/>
          </a:xfrm>
          <a:prstGeom prst="rect">
            <a:avLst/>
          </a:prstGeom>
        </p:spPr>
      </p:pic>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t>Tips for Reducing Sodium</a:t>
            </a:r>
          </a:p>
        </p:txBody>
      </p:sp>
      <p:sp>
        <p:nvSpPr>
          <p:cNvPr id="43011" name="Rectangle 3"/>
          <p:cNvSpPr>
            <a:spLocks noGrp="1" noChangeArrowheads="1"/>
          </p:cNvSpPr>
          <p:nvPr>
            <p:ph idx="1"/>
          </p:nvPr>
        </p:nvSpPr>
        <p:spPr>
          <a:noFill/>
          <a:ln/>
        </p:spPr>
        <p:txBody>
          <a:bodyPr/>
          <a:lstStyle/>
          <a:p>
            <a:r>
              <a:rPr lang="en-US" dirty="0"/>
              <a:t>Buy fresh, plain frozen or canned </a:t>
            </a:r>
            <a:r>
              <a:rPr lang="ja-JP" altLang="en-US" dirty="0">
                <a:latin typeface="Arial"/>
              </a:rPr>
              <a:t>“</a:t>
            </a:r>
            <a:r>
              <a:rPr lang="en-US" dirty="0"/>
              <a:t>no added salt</a:t>
            </a:r>
            <a:r>
              <a:rPr lang="ja-JP" altLang="en-US" dirty="0">
                <a:latin typeface="Arial"/>
              </a:rPr>
              <a:t>”</a:t>
            </a:r>
            <a:r>
              <a:rPr lang="en-US" dirty="0"/>
              <a:t> veggies.</a:t>
            </a:r>
          </a:p>
          <a:p>
            <a:r>
              <a:rPr lang="en-US" dirty="0"/>
              <a:t>Use fresh poultry, lean meat, and fish. </a:t>
            </a:r>
          </a:p>
          <a:p>
            <a:r>
              <a:rPr lang="en-US" dirty="0"/>
              <a:t>Use herbs, spices, and salt-free seasonings at the table and while cooking.</a:t>
            </a:r>
          </a:p>
          <a:p>
            <a:r>
              <a:rPr lang="en-US" dirty="0"/>
              <a:t>Choose convenience foods low in salt.</a:t>
            </a:r>
          </a:p>
          <a:p>
            <a:r>
              <a:rPr lang="en-US" dirty="0"/>
              <a:t>Rinse canned foods to reduce sodium</a:t>
            </a:r>
            <a:r>
              <a:rPr lang="en-US" dirty="0" smtClean="0"/>
              <a:t>.</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792162"/>
          </a:xfrm>
          <a:noFill/>
          <a:ln/>
        </p:spPr>
        <p:txBody>
          <a:bodyPr/>
          <a:lstStyle/>
          <a:p>
            <a:r>
              <a:rPr lang="en-US" dirty="0"/>
              <a:t>Maintain Healthy Weight</a:t>
            </a:r>
          </a:p>
        </p:txBody>
      </p:sp>
      <p:sp>
        <p:nvSpPr>
          <p:cNvPr id="45059" name="Rectangle 3"/>
          <p:cNvSpPr>
            <a:spLocks noGrp="1" noChangeArrowheads="1"/>
          </p:cNvSpPr>
          <p:nvPr>
            <p:ph idx="1"/>
          </p:nvPr>
        </p:nvSpPr>
        <p:spPr>
          <a:xfrm>
            <a:off x="457200" y="1447800"/>
            <a:ext cx="3810000" cy="5029200"/>
          </a:xfrm>
          <a:noFill/>
          <a:ln/>
        </p:spPr>
        <p:txBody>
          <a:bodyPr>
            <a:normAutofit lnSpcReduction="10000"/>
          </a:bodyPr>
          <a:lstStyle/>
          <a:p>
            <a:r>
              <a:rPr lang="en-US" dirty="0"/>
              <a:t>Blood pressure rises as weight rises.</a:t>
            </a:r>
          </a:p>
          <a:p>
            <a:r>
              <a:rPr lang="en-US" dirty="0"/>
              <a:t>Obesity is also a risk factor for heart disease.</a:t>
            </a:r>
          </a:p>
          <a:p>
            <a:r>
              <a:rPr lang="en-US" dirty="0"/>
              <a:t>Even a </a:t>
            </a:r>
            <a:r>
              <a:rPr lang="en-US" dirty="0" smtClean="0"/>
              <a:t>few pounds of </a:t>
            </a:r>
            <a:r>
              <a:rPr lang="en-US" dirty="0"/>
              <a:t>weight loss can reduce blood pressure.</a:t>
            </a:r>
          </a:p>
        </p:txBody>
      </p:sp>
      <p:pic>
        <p:nvPicPr>
          <p:cNvPr id="3" name="Picture 2" descr="Weight-Height-ch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066800"/>
            <a:ext cx="4882055" cy="5638800"/>
          </a:xfrm>
          <a:prstGeom prst="rect">
            <a:avLst/>
          </a:prstGeom>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lstStyle/>
          <a:p>
            <a:r>
              <a:rPr lang="en-US"/>
              <a:t>Be Physically Active</a:t>
            </a:r>
          </a:p>
        </p:txBody>
      </p:sp>
      <p:sp>
        <p:nvSpPr>
          <p:cNvPr id="47107" name="Rectangle 3"/>
          <p:cNvSpPr>
            <a:spLocks noGrp="1" noChangeArrowheads="1"/>
          </p:cNvSpPr>
          <p:nvPr>
            <p:ph idx="1"/>
          </p:nvPr>
        </p:nvSpPr>
        <p:spPr>
          <a:noFill/>
          <a:ln/>
        </p:spPr>
        <p:txBody>
          <a:bodyPr>
            <a:normAutofit lnSpcReduction="10000"/>
          </a:bodyPr>
          <a:lstStyle/>
          <a:p>
            <a:r>
              <a:rPr lang="en-US" dirty="0" smtClean="0"/>
              <a:t>Weight loss/healthy weight maintenance.</a:t>
            </a:r>
          </a:p>
          <a:p>
            <a:r>
              <a:rPr lang="en-US" dirty="0" smtClean="0"/>
              <a:t>Lowers blood pressure.</a:t>
            </a:r>
            <a:endParaRPr lang="en-US" dirty="0"/>
          </a:p>
          <a:p>
            <a:r>
              <a:rPr lang="en-US" dirty="0"/>
              <a:t>30 </a:t>
            </a:r>
            <a:r>
              <a:rPr lang="en-US" dirty="0" smtClean="0"/>
              <a:t>minutes daily </a:t>
            </a:r>
            <a:r>
              <a:rPr lang="en-US" dirty="0"/>
              <a:t>of moderate level </a:t>
            </a:r>
            <a:r>
              <a:rPr lang="en-US" dirty="0" smtClean="0"/>
              <a:t>activity.</a:t>
            </a:r>
          </a:p>
          <a:p>
            <a:r>
              <a:rPr lang="en-US" dirty="0" smtClean="0"/>
              <a:t>Join a family oriented gym or activity.</a:t>
            </a:r>
            <a:endParaRPr lang="en-US" dirty="0"/>
          </a:p>
          <a:p>
            <a:r>
              <a:rPr lang="en-US" dirty="0"/>
              <a:t>Use stairs </a:t>
            </a:r>
            <a:r>
              <a:rPr lang="en-US" dirty="0" smtClean="0"/>
              <a:t>instead of the elevator.</a:t>
            </a:r>
          </a:p>
          <a:p>
            <a:r>
              <a:rPr lang="en-US" dirty="0" smtClean="0"/>
              <a:t>Park </a:t>
            </a:r>
            <a:r>
              <a:rPr lang="en-US" dirty="0"/>
              <a:t>your car </a:t>
            </a:r>
            <a:r>
              <a:rPr lang="en-US" dirty="0" smtClean="0"/>
              <a:t>further away and walk. </a:t>
            </a:r>
          </a:p>
          <a:p>
            <a:r>
              <a:rPr lang="en-US" dirty="0" smtClean="0"/>
              <a:t>Start a walking club.</a:t>
            </a:r>
          </a:p>
          <a:p>
            <a:r>
              <a:rPr lang="en-US" dirty="0" smtClean="0"/>
              <a:t>Home fitness videos and web-streams. </a:t>
            </a:r>
            <a:endParaRPr lang="en-US" dirty="0"/>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715962"/>
          </a:xfrm>
          <a:noFill/>
          <a:ln/>
        </p:spPr>
        <p:txBody>
          <a:bodyPr>
            <a:normAutofit fontScale="90000"/>
          </a:bodyPr>
          <a:lstStyle/>
          <a:p>
            <a:r>
              <a:rPr lang="en-US" dirty="0"/>
              <a:t>Limit Alcohol Intake</a:t>
            </a:r>
          </a:p>
        </p:txBody>
      </p:sp>
      <p:sp>
        <p:nvSpPr>
          <p:cNvPr id="49155" name="Rectangle 3"/>
          <p:cNvSpPr>
            <a:spLocks noGrp="1" noChangeArrowheads="1"/>
          </p:cNvSpPr>
          <p:nvPr>
            <p:ph idx="1"/>
          </p:nvPr>
        </p:nvSpPr>
        <p:spPr>
          <a:xfrm>
            <a:off x="457200" y="1295400"/>
            <a:ext cx="8305800" cy="5334000"/>
          </a:xfrm>
          <a:noFill/>
          <a:ln/>
        </p:spPr>
        <p:txBody>
          <a:bodyPr>
            <a:normAutofit/>
          </a:bodyPr>
          <a:lstStyle/>
          <a:p>
            <a:pPr algn="ctr">
              <a:buFont typeface="Monotype Sorts" charset="0"/>
              <a:buNone/>
            </a:pPr>
            <a:r>
              <a:rPr lang="en-US" dirty="0"/>
              <a:t>Alcohol raises blood pressure and can harm liver, brain, and </a:t>
            </a:r>
            <a:r>
              <a:rPr lang="en-US" dirty="0" smtClean="0"/>
              <a:t>heart.</a:t>
            </a:r>
            <a:endParaRPr lang="en-US" dirty="0"/>
          </a:p>
          <a:p>
            <a:r>
              <a:rPr lang="en-US" dirty="0"/>
              <a:t>What counts as a drink?</a:t>
            </a:r>
          </a:p>
          <a:p>
            <a:pPr lvl="1"/>
            <a:r>
              <a:rPr lang="en-US" dirty="0"/>
              <a:t>12 </a:t>
            </a:r>
            <a:r>
              <a:rPr lang="en-US" dirty="0" err="1"/>
              <a:t>oz</a:t>
            </a:r>
            <a:r>
              <a:rPr lang="en-US" dirty="0"/>
              <a:t> beer</a:t>
            </a:r>
          </a:p>
          <a:p>
            <a:pPr lvl="1"/>
            <a:r>
              <a:rPr lang="en-US" dirty="0"/>
              <a:t>5 </a:t>
            </a:r>
            <a:r>
              <a:rPr lang="en-US" dirty="0" err="1"/>
              <a:t>oz</a:t>
            </a:r>
            <a:r>
              <a:rPr lang="en-US" dirty="0"/>
              <a:t> of wine</a:t>
            </a:r>
          </a:p>
          <a:p>
            <a:pPr lvl="1"/>
            <a:r>
              <a:rPr lang="en-US" dirty="0"/>
              <a:t>1.5 </a:t>
            </a:r>
            <a:r>
              <a:rPr lang="en-US" dirty="0" err="1"/>
              <a:t>oz</a:t>
            </a:r>
            <a:r>
              <a:rPr lang="en-US" dirty="0"/>
              <a:t> of 80 proof </a:t>
            </a:r>
            <a:r>
              <a:rPr lang="en-US" dirty="0" smtClean="0"/>
              <a:t>whiskey</a:t>
            </a:r>
          </a:p>
          <a:p>
            <a:r>
              <a:rPr lang="en-US" dirty="0" smtClean="0"/>
              <a:t>Drink in moderation: </a:t>
            </a:r>
          </a:p>
          <a:p>
            <a:pPr lvl="1"/>
            <a:r>
              <a:rPr lang="en-US" dirty="0" smtClean="0"/>
              <a:t>For men: no more than 2 drinks per day</a:t>
            </a:r>
          </a:p>
          <a:p>
            <a:pPr lvl="1"/>
            <a:r>
              <a:rPr lang="en-US" dirty="0" smtClean="0"/>
              <a:t>For women: no more than one drink per day</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3657600" cy="1143000"/>
          </a:xfrm>
          <a:noFill/>
          <a:ln/>
        </p:spPr>
        <p:txBody>
          <a:bodyPr/>
          <a:lstStyle/>
          <a:p>
            <a:r>
              <a:rPr lang="en-US" dirty="0"/>
              <a:t>Quit Smoking</a:t>
            </a:r>
          </a:p>
        </p:txBody>
      </p:sp>
      <p:sp>
        <p:nvSpPr>
          <p:cNvPr id="51203" name="Rectangle 3"/>
          <p:cNvSpPr>
            <a:spLocks noGrp="1" noChangeArrowheads="1"/>
          </p:cNvSpPr>
          <p:nvPr>
            <p:ph idx="1"/>
          </p:nvPr>
        </p:nvSpPr>
        <p:spPr>
          <a:xfrm>
            <a:off x="457200" y="1600200"/>
            <a:ext cx="3733800" cy="4525963"/>
          </a:xfrm>
          <a:noFill/>
          <a:ln/>
        </p:spPr>
        <p:txBody>
          <a:bodyPr>
            <a:normAutofit lnSpcReduction="10000"/>
          </a:bodyPr>
          <a:lstStyle/>
          <a:p>
            <a:r>
              <a:rPr lang="en-US" dirty="0"/>
              <a:t>Injures blood vessel walls</a:t>
            </a:r>
          </a:p>
          <a:p>
            <a:r>
              <a:rPr lang="en-US" dirty="0"/>
              <a:t>Speeds up process of hardening of the arteries</a:t>
            </a:r>
            <a:r>
              <a:rPr lang="en-US" dirty="0" smtClean="0"/>
              <a:t>.</a:t>
            </a:r>
          </a:p>
          <a:p>
            <a:r>
              <a:rPr lang="en-US" dirty="0" smtClean="0"/>
              <a:t>Damages lungs</a:t>
            </a:r>
          </a:p>
          <a:p>
            <a:r>
              <a:rPr lang="en-US" dirty="0" smtClean="0"/>
              <a:t>Smoking cessation classes/resources (</a:t>
            </a:r>
            <a:r>
              <a:rPr lang="en-US" dirty="0" err="1" smtClean="0"/>
              <a:t>CDC.gov</a:t>
            </a:r>
            <a:r>
              <a:rPr lang="en-US" dirty="0" smtClean="0"/>
              <a:t>)</a:t>
            </a:r>
          </a:p>
          <a:p>
            <a:pPr marL="0" indent="0">
              <a:buNone/>
            </a:pPr>
            <a:endParaRPr lang="en-US" dirty="0"/>
          </a:p>
        </p:txBody>
      </p:sp>
      <p:pic>
        <p:nvPicPr>
          <p:cNvPr id="2" name="Picture 1" descr="QNPoster1.Benefi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0"/>
            <a:ext cx="4666129" cy="6858000"/>
          </a:xfrm>
          <a:prstGeom prst="rect">
            <a:avLst/>
          </a:prstGeom>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lstStyle/>
          <a:p>
            <a:r>
              <a:rPr lang="en-US"/>
              <a:t>Conclusion</a:t>
            </a:r>
          </a:p>
        </p:txBody>
      </p:sp>
      <p:sp>
        <p:nvSpPr>
          <p:cNvPr id="59395" name="Rectangle 3"/>
          <p:cNvSpPr>
            <a:spLocks noGrp="1" noChangeArrowheads="1"/>
          </p:cNvSpPr>
          <p:nvPr>
            <p:ph idx="1"/>
          </p:nvPr>
        </p:nvSpPr>
        <p:spPr>
          <a:noFill/>
          <a:ln/>
        </p:spPr>
        <p:txBody>
          <a:bodyPr>
            <a:normAutofit lnSpcReduction="10000"/>
          </a:bodyPr>
          <a:lstStyle/>
          <a:p>
            <a:endParaRPr lang="en-US" dirty="0"/>
          </a:p>
          <a:p>
            <a:r>
              <a:rPr lang="en-US" dirty="0"/>
              <a:t>Hypertension is </a:t>
            </a:r>
            <a:r>
              <a:rPr lang="en-US" dirty="0" smtClean="0"/>
              <a:t>preventable and reversible.</a:t>
            </a:r>
          </a:p>
          <a:p>
            <a:r>
              <a:rPr lang="en-US" dirty="0" smtClean="0"/>
              <a:t>If left uncontrolled, will lead to chronic disease.</a:t>
            </a:r>
          </a:p>
          <a:p>
            <a:r>
              <a:rPr lang="en-US" dirty="0" smtClean="0"/>
              <a:t>Resources: </a:t>
            </a:r>
          </a:p>
          <a:p>
            <a:pPr lvl="1"/>
            <a:r>
              <a:rPr lang="en-US" dirty="0" smtClean="0">
                <a:hlinkClick r:id="rId3"/>
              </a:rPr>
              <a:t>www.nhlbi.nih.gov/</a:t>
            </a:r>
          </a:p>
          <a:p>
            <a:pPr lvl="1"/>
            <a:r>
              <a:rPr lang="en-US" dirty="0" smtClean="0">
                <a:hlinkClick r:id="rId3"/>
              </a:rPr>
              <a:t>www.cdc.gov</a:t>
            </a:r>
            <a:endParaRPr lang="en-US" dirty="0" smtClean="0"/>
          </a:p>
          <a:p>
            <a:pPr lvl="1"/>
            <a:r>
              <a:rPr lang="en-US" dirty="0" smtClean="0">
                <a:hlinkClick r:id="rId4"/>
              </a:rPr>
              <a:t>www.heart.org/HEARTORG/</a:t>
            </a:r>
            <a:endParaRPr lang="en-US" dirty="0" smtClean="0"/>
          </a:p>
          <a:p>
            <a:pPr lvl="1"/>
            <a:r>
              <a:rPr lang="en-US" dirty="0" smtClean="0">
                <a:hlinkClick r:id="rId5"/>
              </a:rPr>
              <a:t>www.usda.gov</a:t>
            </a:r>
            <a:endParaRPr lang="en-US" dirty="0" smtClean="0"/>
          </a:p>
          <a:p>
            <a:pPr marL="457200" lvl="1" indent="0">
              <a:buNone/>
            </a:pPr>
            <a:endParaRPr lang="en-US" dirty="0" smtClean="0"/>
          </a:p>
          <a:p>
            <a:pPr lvl="1"/>
            <a:endParaRPr lang="en-US"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Classification</a:t>
            </a:r>
            <a:endParaRPr lang="en-US" dirty="0"/>
          </a:p>
        </p:txBody>
      </p:sp>
      <p:pic>
        <p:nvPicPr>
          <p:cNvPr id="4" name="Content Placeholder 3" descr="Hypertension classification.gif"/>
          <p:cNvPicPr>
            <a:picLocks noGrp="1" noChangeAspect="1"/>
          </p:cNvPicPr>
          <p:nvPr>
            <p:ph idx="1"/>
          </p:nvPr>
        </p:nvPicPr>
        <p:blipFill>
          <a:blip r:embed="rId2">
            <a:extLst>
              <a:ext uri="{28A0092B-C50C-407E-A947-70E740481C1C}">
                <a14:useLocalDpi xmlns:a14="http://schemas.microsoft.com/office/drawing/2010/main" val="0"/>
              </a:ext>
            </a:extLst>
          </a:blip>
          <a:srcRect l="-5067" r="-5067"/>
          <a:stretch>
            <a:fillRect/>
          </a:stretch>
        </p:blipFill>
        <p:spPr/>
      </p:pic>
    </p:spTree>
    <p:extLst>
      <p:ext uri="{BB962C8B-B14F-4D97-AF65-F5344CB8AC3E}">
        <p14:creationId xmlns:p14="http://schemas.microsoft.com/office/powerpoint/2010/main" val="175822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t>High Blood Pressure</a:t>
            </a:r>
          </a:p>
        </p:txBody>
      </p:sp>
      <p:sp>
        <p:nvSpPr>
          <p:cNvPr id="8195" name="Rectangle 3"/>
          <p:cNvSpPr>
            <a:spLocks noGrp="1" noChangeArrowheads="1"/>
          </p:cNvSpPr>
          <p:nvPr>
            <p:ph idx="1"/>
          </p:nvPr>
        </p:nvSpPr>
        <p:spPr>
          <a:noFill/>
          <a:ln/>
        </p:spPr>
        <p:txBody>
          <a:bodyPr/>
          <a:lstStyle/>
          <a:p>
            <a:r>
              <a:rPr lang="en-US" dirty="0"/>
              <a:t>A consistent blood pressure of 140/90 mm Hg or higher is considered high blood pressure.</a:t>
            </a:r>
          </a:p>
          <a:p>
            <a:r>
              <a:rPr lang="en-US" dirty="0"/>
              <a:t>It increases </a:t>
            </a:r>
            <a:r>
              <a:rPr lang="en-US" dirty="0" smtClean="0"/>
              <a:t>the risk </a:t>
            </a:r>
            <a:r>
              <a:rPr lang="en-US" dirty="0"/>
              <a:t>for heart disease, kidney disease, </a:t>
            </a:r>
            <a:r>
              <a:rPr lang="en-US" dirty="0" smtClean="0"/>
              <a:t>and </a:t>
            </a:r>
            <a:r>
              <a:rPr lang="en-US" dirty="0"/>
              <a:t>stroke.</a:t>
            </a:r>
          </a:p>
          <a:p>
            <a:r>
              <a:rPr lang="en-US" dirty="0"/>
              <a:t>1 out of 4 Americans have High </a:t>
            </a:r>
            <a:r>
              <a:rPr lang="en-US" dirty="0" smtClean="0"/>
              <a:t>BP.</a:t>
            </a:r>
            <a:endParaRPr lang="en-US" dirty="0"/>
          </a:p>
          <a:p>
            <a:r>
              <a:rPr lang="en-US" dirty="0"/>
              <a:t>Has no warning signs or symptoms.</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74638"/>
            <a:ext cx="8458200" cy="944562"/>
          </a:xfrm>
          <a:noFill/>
          <a:ln/>
        </p:spPr>
        <p:txBody>
          <a:bodyPr>
            <a:normAutofit fontScale="90000"/>
          </a:bodyPr>
          <a:lstStyle/>
          <a:p>
            <a:r>
              <a:rPr lang="en-US" dirty="0"/>
              <a:t>Why is High Blood Pressure Important?</a:t>
            </a:r>
          </a:p>
        </p:txBody>
      </p:sp>
      <p:sp>
        <p:nvSpPr>
          <p:cNvPr id="10243" name="Rectangle 3"/>
          <p:cNvSpPr>
            <a:spLocks noGrp="1" noChangeArrowheads="1"/>
          </p:cNvSpPr>
          <p:nvPr>
            <p:ph idx="1"/>
          </p:nvPr>
        </p:nvSpPr>
        <p:spPr>
          <a:xfrm>
            <a:off x="457200" y="1219200"/>
            <a:ext cx="8229600" cy="4525963"/>
          </a:xfrm>
          <a:noFill/>
          <a:ln/>
        </p:spPr>
        <p:txBody>
          <a:bodyPr/>
          <a:lstStyle/>
          <a:p>
            <a:r>
              <a:rPr lang="en-US" dirty="0"/>
              <a:t>Makes the Heart work too hard.</a:t>
            </a:r>
          </a:p>
          <a:p>
            <a:r>
              <a:rPr lang="en-US" dirty="0"/>
              <a:t>Makes the walls of arteries hard.</a:t>
            </a:r>
          </a:p>
          <a:p>
            <a:r>
              <a:rPr lang="en-US" dirty="0"/>
              <a:t>Increases risk for heart disease and stroke.</a:t>
            </a:r>
          </a:p>
          <a:p>
            <a:r>
              <a:rPr lang="en-US" dirty="0"/>
              <a:t>Can cause heart failure, kidney disease, and blindness.</a:t>
            </a:r>
          </a:p>
        </p:txBody>
      </p:sp>
      <p:pic>
        <p:nvPicPr>
          <p:cNvPr id="5" name="Picture 4"/>
          <p:cNvPicPr>
            <a:picLocks noChangeAspect="1"/>
          </p:cNvPicPr>
          <p:nvPr/>
        </p:nvPicPr>
        <p:blipFill rotWithShape="1">
          <a:blip r:embed="rId3"/>
          <a:srcRect l="3809" t="2767" r="8572" b="7262"/>
          <a:stretch/>
        </p:blipFill>
        <p:spPr>
          <a:xfrm>
            <a:off x="4876800" y="4038600"/>
            <a:ext cx="3048000" cy="2503852"/>
          </a:xfrm>
          <a:prstGeom prst="rect">
            <a:avLst/>
          </a:prstGeom>
        </p:spPr>
      </p:pic>
      <p:pic>
        <p:nvPicPr>
          <p:cNvPr id="6" name="Picture 5"/>
          <p:cNvPicPr>
            <a:picLocks noChangeAspect="1"/>
          </p:cNvPicPr>
          <p:nvPr/>
        </p:nvPicPr>
        <p:blipFill>
          <a:blip r:embed="rId4"/>
          <a:stretch>
            <a:fillRect/>
          </a:stretch>
        </p:blipFill>
        <p:spPr>
          <a:xfrm>
            <a:off x="1066800" y="4038600"/>
            <a:ext cx="3088901" cy="2540730"/>
          </a:xfrm>
          <a:prstGeom prst="rect">
            <a:avLst/>
          </a:prstGeom>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en-US" dirty="0"/>
              <a:t>How </a:t>
            </a:r>
            <a:r>
              <a:rPr lang="en-US" dirty="0" smtClean="0"/>
              <a:t>Does High BP </a:t>
            </a:r>
            <a:r>
              <a:rPr lang="en-US" dirty="0"/>
              <a:t>Effect the Body</a:t>
            </a:r>
            <a:r>
              <a:rPr lang="en-US" dirty="0" smtClean="0"/>
              <a:t>?</a:t>
            </a:r>
            <a:endParaRPr lang="en-US" dirty="0"/>
          </a:p>
        </p:txBody>
      </p:sp>
      <p:pic>
        <p:nvPicPr>
          <p:cNvPr id="4" name="Content Placeholder 3" descr="205006-image.jpg"/>
          <p:cNvPicPr>
            <a:picLocks noGrp="1" noChangeAspect="1"/>
          </p:cNvPicPr>
          <p:nvPr>
            <p:ph idx="1"/>
          </p:nvPr>
        </p:nvPicPr>
        <p:blipFill>
          <a:blip r:embed="rId3">
            <a:extLst>
              <a:ext uri="{28A0092B-C50C-407E-A947-70E740481C1C}">
                <a14:useLocalDpi xmlns:a14="http://schemas.microsoft.com/office/drawing/2010/main" val="0"/>
              </a:ext>
            </a:extLst>
          </a:blip>
          <a:srcRect l="-46738" r="-46738"/>
          <a:stretch>
            <a:fillRect/>
          </a:stretch>
        </p:blipFill>
        <p:spPr>
          <a:xfrm>
            <a:off x="457200" y="1600200"/>
            <a:ext cx="8229600" cy="4495800"/>
          </a:xfrm>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lstStyle/>
          <a:p>
            <a:r>
              <a:rPr lang="en-US" dirty="0" smtClean="0"/>
              <a:t>The Brain</a:t>
            </a:r>
            <a:endParaRPr lang="en-US" dirty="0"/>
          </a:p>
        </p:txBody>
      </p:sp>
      <p:sp>
        <p:nvSpPr>
          <p:cNvPr id="4" name="Rectangle 3"/>
          <p:cNvSpPr>
            <a:spLocks noGrp="1" noChangeArrowheads="1"/>
          </p:cNvSpPr>
          <p:nvPr>
            <p:ph idx="1"/>
          </p:nvPr>
        </p:nvSpPr>
        <p:spPr>
          <a:xfrm>
            <a:off x="457200" y="1600200"/>
            <a:ext cx="4419600" cy="4953000"/>
          </a:xfrm>
          <a:noFill/>
          <a:ln/>
        </p:spPr>
        <p:txBody>
          <a:bodyPr/>
          <a:lstStyle/>
          <a:p>
            <a:r>
              <a:rPr lang="en-US" dirty="0"/>
              <a:t>High blood pressure is the most important risk factor for stroke.</a:t>
            </a:r>
          </a:p>
          <a:p>
            <a:r>
              <a:rPr lang="en-US" dirty="0"/>
              <a:t>Can cause a break in a weakened blood vessel which then bleeds in the brain.</a:t>
            </a:r>
          </a:p>
        </p:txBody>
      </p:sp>
      <p:pic>
        <p:nvPicPr>
          <p:cNvPr id="7" name="Picture 6" descr="stroke_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00200"/>
            <a:ext cx="3296778" cy="4267200"/>
          </a:xfrm>
          <a:prstGeom prst="rect">
            <a:avLst/>
          </a:prstGeom>
        </p:spPr>
      </p:pic>
    </p:spTree>
    <p:extLst>
      <p:ext uri="{BB962C8B-B14F-4D97-AF65-F5344CB8AC3E}">
        <p14:creationId xmlns:p14="http://schemas.microsoft.com/office/powerpoint/2010/main" val="237261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a:noFill/>
          <a:ln/>
        </p:spPr>
        <p:txBody>
          <a:bodyPr/>
          <a:lstStyle/>
          <a:p>
            <a:r>
              <a:rPr lang="en-US" dirty="0"/>
              <a:t>The Heart</a:t>
            </a:r>
          </a:p>
        </p:txBody>
      </p:sp>
      <p:sp>
        <p:nvSpPr>
          <p:cNvPr id="14339" name="Rectangle 3"/>
          <p:cNvSpPr>
            <a:spLocks noGrp="1" noChangeArrowheads="1"/>
          </p:cNvSpPr>
          <p:nvPr>
            <p:ph idx="1"/>
          </p:nvPr>
        </p:nvSpPr>
        <p:spPr>
          <a:xfrm>
            <a:off x="457200" y="1295400"/>
            <a:ext cx="8229600" cy="4525963"/>
          </a:xfrm>
          <a:noFill/>
          <a:ln/>
        </p:spPr>
        <p:txBody>
          <a:bodyPr/>
          <a:lstStyle/>
          <a:p>
            <a:r>
              <a:rPr lang="en-US" dirty="0"/>
              <a:t>High Blood Pressure is a major risk factor for heart attack.</a:t>
            </a:r>
          </a:p>
          <a:p>
            <a:r>
              <a:rPr lang="en-US" dirty="0"/>
              <a:t>Is the number one risk factor for Congestive Heart Failure.</a:t>
            </a:r>
          </a:p>
        </p:txBody>
      </p:sp>
      <p:pic>
        <p:nvPicPr>
          <p:cNvPr id="4" name="Picture 3"/>
          <p:cNvPicPr>
            <a:picLocks noChangeAspect="1"/>
          </p:cNvPicPr>
          <p:nvPr/>
        </p:nvPicPr>
        <p:blipFill>
          <a:blip r:embed="rId3"/>
          <a:stretch>
            <a:fillRect/>
          </a:stretch>
        </p:blipFill>
        <p:spPr>
          <a:xfrm>
            <a:off x="990600" y="3581400"/>
            <a:ext cx="2743200" cy="2798064"/>
          </a:xfrm>
          <a:prstGeom prst="rect">
            <a:avLst/>
          </a:prstGeom>
        </p:spPr>
      </p:pic>
      <p:pic>
        <p:nvPicPr>
          <p:cNvPr id="2" name="Picture 1" descr="heart_fail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581400"/>
            <a:ext cx="3810000" cy="2895600"/>
          </a:xfrm>
          <a:prstGeom prst="rect">
            <a:avLst/>
          </a:prstGeom>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914400"/>
          </a:xfrm>
          <a:noFill/>
          <a:ln/>
        </p:spPr>
        <p:txBody>
          <a:bodyPr/>
          <a:lstStyle/>
          <a:p>
            <a:r>
              <a:rPr lang="en-US" dirty="0"/>
              <a:t>The Kidneys</a:t>
            </a:r>
          </a:p>
        </p:txBody>
      </p:sp>
      <p:sp>
        <p:nvSpPr>
          <p:cNvPr id="16387" name="Rectangle 3"/>
          <p:cNvSpPr>
            <a:spLocks noGrp="1" noChangeArrowheads="1"/>
          </p:cNvSpPr>
          <p:nvPr>
            <p:ph idx="1"/>
          </p:nvPr>
        </p:nvSpPr>
        <p:spPr>
          <a:xfrm>
            <a:off x="457200" y="1143000"/>
            <a:ext cx="8229600" cy="4525963"/>
          </a:xfrm>
          <a:noFill/>
          <a:ln/>
        </p:spPr>
        <p:txBody>
          <a:bodyPr/>
          <a:lstStyle/>
          <a:p>
            <a:r>
              <a:rPr lang="en-US" dirty="0"/>
              <a:t>Kidneys act as filters to rid the body of wastes.</a:t>
            </a:r>
          </a:p>
          <a:p>
            <a:r>
              <a:rPr lang="en-US" dirty="0"/>
              <a:t>High blood pressure can narrow and thicken the blood vessels.</a:t>
            </a:r>
          </a:p>
          <a:p>
            <a:r>
              <a:rPr lang="en-US" dirty="0"/>
              <a:t>Waste builds up in the blood, can result in kidney damage.</a:t>
            </a:r>
          </a:p>
        </p:txBody>
      </p:sp>
      <p:pic>
        <p:nvPicPr>
          <p:cNvPr id="2" name="Picture 1" descr="10 Common Habits That Damage the Kidney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962400"/>
            <a:ext cx="3810000" cy="2609850"/>
          </a:xfrm>
          <a:prstGeom prst="rect">
            <a:avLst/>
          </a:prstGeom>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208</TotalTime>
  <Pages>28</Pages>
  <Words>1324</Words>
  <Application>Microsoft Office PowerPoint</Application>
  <PresentationFormat>On-screen Show (4:3)</PresentationFormat>
  <Paragraphs>137</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Monotype Sorts</vt:lpstr>
      <vt:lpstr>Times New Roman</vt:lpstr>
      <vt:lpstr>Office Theme</vt:lpstr>
      <vt:lpstr>Diet and Hypertension</vt:lpstr>
      <vt:lpstr>What is Blood Pressure?</vt:lpstr>
      <vt:lpstr>Blood Pressure Classification</vt:lpstr>
      <vt:lpstr>High Blood Pressure</vt:lpstr>
      <vt:lpstr>Why is High Blood Pressure Important?</vt:lpstr>
      <vt:lpstr>How Does High BP Effect the Body?</vt:lpstr>
      <vt:lpstr>The Brain</vt:lpstr>
      <vt:lpstr>The Heart</vt:lpstr>
      <vt:lpstr>The Kidneys</vt:lpstr>
      <vt:lpstr>The Eyes</vt:lpstr>
      <vt:lpstr>The Arteries</vt:lpstr>
      <vt:lpstr>Risk Factors for High Blood Pressure</vt:lpstr>
      <vt:lpstr>Risk Factors for High Blood Pressure</vt:lpstr>
      <vt:lpstr>High Blood Pressure Detection</vt:lpstr>
      <vt:lpstr>Tips for Ensuring Accurate BP Readings</vt:lpstr>
      <vt:lpstr>Tips for having blood pressure taken.</vt:lpstr>
      <vt:lpstr>Calculate Your Risk</vt:lpstr>
      <vt:lpstr>Preventing Hypertension</vt:lpstr>
      <vt:lpstr>DASH diet</vt:lpstr>
      <vt:lpstr>Tips for Reducing Sodium</vt:lpstr>
      <vt:lpstr>Maintain Healthy Weight</vt:lpstr>
      <vt:lpstr>Be Physically Active</vt:lpstr>
      <vt:lpstr>Limit Alcohol Intake</vt:lpstr>
      <vt:lpstr>Quit Smoking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 and Hypertension</dc:title>
  <dc:subject/>
  <dc:creator>Travis Fleming</dc:creator>
  <cp:keywords/>
  <dc:description/>
  <cp:lastModifiedBy>Chris Stuart</cp:lastModifiedBy>
  <cp:revision>18</cp:revision>
  <cp:lastPrinted>1601-01-01T00:00:00Z</cp:lastPrinted>
  <dcterms:created xsi:type="dcterms:W3CDTF">2001-11-28T04:14:50Z</dcterms:created>
  <dcterms:modified xsi:type="dcterms:W3CDTF">2014-04-22T19:18:01Z</dcterms:modified>
</cp:coreProperties>
</file>